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7" r:id="rId8"/>
    <p:sldId id="260" r:id="rId9"/>
    <p:sldId id="261" r:id="rId10"/>
    <p:sldId id="262" r:id="rId11"/>
    <p:sldId id="263" r:id="rId12"/>
    <p:sldId id="264" r:id="rId13"/>
  </p:sldIdLst>
  <p:sldSz cx="12192000" cy="6858000"/>
  <p:notesSz cx="6797675" cy="992632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17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318" y="114"/>
      </p:cViewPr>
      <p:guideLst>
        <p:guide orient="horz" pos="217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2" name="Google Shape;592;p8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00" cy="3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593" name="Google Shape;593;p8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700" cy="4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5" name="Google Shape;185;p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186" name="Google Shape;186;p2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6" name="Google Shape;236;p3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237" name="Google Shape;237;p3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3" name="Google Shape;293;p4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294" name="Google Shape;294;p4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3" name="Google Shape;293;p4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294" name="Google Shape;294;p4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9" name="Google Shape;379;p5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380" name="Google Shape;380;p5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1385f9ec91a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1385f9ec91a_1_8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00" cy="3908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6" name="Google Shape;436;g1385f9ec91a_1_8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700" cy="4980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140290a627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5" name="Google Shape;445;g140290a6277_1_0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00" cy="3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446" name="Google Shape;446;g140290a6277_1_0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700" cy="4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8" name="Google Shape;518;p7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00" cy="3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</a:p>
        </p:txBody>
      </p:sp>
      <p:sp>
        <p:nvSpPr>
          <p:cNvPr id="519" name="Google Shape;519;p7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700" cy="4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Slide de título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Título e texto verticais">
  <p:cSld name="VERTICAL_TITLE_AND_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Cabeçalho da Seção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Duas Partes de Conteúdo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Comparação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37" name="Google Shape;37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39" name="Google Shape;39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Somente título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Em branco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Conteúdo com Legenda">
  <p:cSld name="OBJECT_WITH_CAPTION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5" name="Google Shape;55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6" name="Google Shape;5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Imagem com Legenda">
  <p:cSld name="PICTURE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Título e texto vertical">
  <p:cSld name="VERTICAL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/>
          <p:cNvSpPr txBox="1"/>
          <p:nvPr/>
        </p:nvSpPr>
        <p:spPr>
          <a:xfrm>
            <a:off x="4071940" y="95112"/>
            <a:ext cx="646002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pt-BR" sz="2400" b="0" i="0" u="none" strike="noStrike" cap="none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RECEBIMENTO DA MANIFESTAÇÃO</a:t>
            </a:r>
            <a:endParaRPr sz="2400" b="0" i="0" u="none" strike="noStrike" cap="none">
              <a:solidFill>
                <a:srgbClr val="FF9F1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0" y="6205569"/>
            <a:ext cx="12192000" cy="652431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¹ Objetivando o cumprimento do processo, as informações complementares serão requisitadas ao usuário quando insuficientes e deverão ser apresentadas no decorrer de 30 dias. O não cumprimento deste prazo acarretará no arquivamento do processo sem produção de resposta conclusiva.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² Manifestação em duplicidade: arquivar o mais antigo. Ausência de complementação: arquivamento automático em 20 dias.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5" name="Google Shape;85;p1" descr="Ouvidoria Geral da Alese faz balanço do primeiro semestre de 2018 -  Assembleia Legislativa de Sergipe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6" name="Google Shape;86;p1" descr="Ouvidoria Geral da Alese faz balanço do primeiro semestre de 2018 -  Assembleia Legislativa de Sergipe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7" name="Google Shape;87;p1" descr="Ouvidoria Geral da Alese faz balanço do primeiro semestre de 2018 -  Assembleia Legislativa de Sergipe"/>
          <p:cNvSpPr/>
          <p:nvPr/>
        </p:nvSpPr>
        <p:spPr>
          <a:xfrm>
            <a:off x="460375" y="1603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8" name="Google Shape;88;p1" descr="https://al.se.leg.br/wp-content/uploads/2018/07/Ouvidoria-1-1.png"/>
          <p:cNvSpPr/>
          <p:nvPr/>
        </p:nvSpPr>
        <p:spPr>
          <a:xfrm>
            <a:off x="612775" y="3127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1"/>
          <a:srcRect l="10435" t="38207" r="5268" b="43770"/>
          <a:stretch>
            <a:fillRect/>
          </a:stretch>
        </p:blipFill>
        <p:spPr>
          <a:xfrm>
            <a:off x="0" y="5743900"/>
            <a:ext cx="3054030" cy="461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0" name="Google Shape;90;p1"/>
          <p:cNvGrpSpPr/>
          <p:nvPr/>
        </p:nvGrpSpPr>
        <p:grpSpPr>
          <a:xfrm>
            <a:off x="308101" y="783512"/>
            <a:ext cx="11214631" cy="5227354"/>
            <a:chOff x="298237" y="679469"/>
            <a:chExt cx="11214631" cy="5227354"/>
          </a:xfrm>
        </p:grpSpPr>
        <p:sp>
          <p:nvSpPr>
            <p:cNvPr id="91" name="Google Shape;91;p1"/>
            <p:cNvSpPr/>
            <p:nvPr/>
          </p:nvSpPr>
          <p:spPr>
            <a:xfrm rot="-10793807">
              <a:off x="3026503" y="1967783"/>
              <a:ext cx="1165802" cy="251104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grpSp>
          <p:nvGrpSpPr>
            <p:cNvPr id="92" name="Google Shape;92;p1"/>
            <p:cNvGrpSpPr/>
            <p:nvPr/>
          </p:nvGrpSpPr>
          <p:grpSpPr>
            <a:xfrm rot="10800000" flipH="1">
              <a:off x="1139819" y="948562"/>
              <a:ext cx="267163" cy="259430"/>
              <a:chOff x="4979341" y="686727"/>
              <a:chExt cx="512100" cy="189600"/>
            </a:xfrm>
          </p:grpSpPr>
          <p:sp>
            <p:nvSpPr>
              <p:cNvPr id="93" name="Google Shape;93;p1"/>
              <p:cNvSpPr/>
              <p:nvPr/>
            </p:nvSpPr>
            <p:spPr>
              <a:xfrm rot="10789919" flipH="1">
                <a:off x="4979640" y="687476"/>
                <a:ext cx="511502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95" name="Google Shape;95;p1"/>
            <p:cNvGrpSpPr/>
            <p:nvPr/>
          </p:nvGrpSpPr>
          <p:grpSpPr>
            <a:xfrm>
              <a:off x="1439451" y="707667"/>
              <a:ext cx="1152006" cy="719898"/>
              <a:chOff x="4028359" y="540325"/>
              <a:chExt cx="765300" cy="511800"/>
            </a:xfrm>
          </p:grpSpPr>
          <p:sp>
            <p:nvSpPr>
              <p:cNvPr id="96" name="Google Shape;96;p1"/>
              <p:cNvSpPr/>
              <p:nvPr/>
            </p:nvSpPr>
            <p:spPr>
              <a:xfrm>
                <a:off x="4028359" y="540325"/>
                <a:ext cx="765300" cy="477900"/>
              </a:xfrm>
              <a:prstGeom prst="roundRect">
                <a:avLst>
                  <a:gd name="adj" fmla="val 10000"/>
                </a:avLst>
              </a:prstGeom>
              <a:solidFill>
                <a:srgbClr val="4372C3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4042360" y="540325"/>
                <a:ext cx="737400" cy="511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9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Notificação de recebimento de manifestação, enviada por e-mail</a:t>
                </a:r>
                <a:endParaRPr sz="9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98" name="Google Shape;98;p1"/>
            <p:cNvGrpSpPr/>
            <p:nvPr/>
          </p:nvGrpSpPr>
          <p:grpSpPr>
            <a:xfrm>
              <a:off x="2891688" y="722011"/>
              <a:ext cx="1152006" cy="672214"/>
              <a:chOff x="3987786" y="545568"/>
              <a:chExt cx="765300" cy="477900"/>
            </a:xfrm>
          </p:grpSpPr>
          <p:sp>
            <p:nvSpPr>
              <p:cNvPr id="99" name="Google Shape;99;p1"/>
              <p:cNvSpPr/>
              <p:nvPr/>
            </p:nvSpPr>
            <p:spPr>
              <a:xfrm>
                <a:off x="3987786" y="545568"/>
                <a:ext cx="765300" cy="477900"/>
              </a:xfrm>
              <a:prstGeom prst="roundRect">
                <a:avLst>
                  <a:gd name="adj" fmla="val 10000"/>
                </a:avLst>
              </a:prstGeom>
              <a:solidFill>
                <a:srgbClr val="4372C3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00" name="Google Shape;100;p1"/>
              <p:cNvSpPr/>
              <p:nvPr/>
            </p:nvSpPr>
            <p:spPr>
              <a:xfrm>
                <a:off x="3989587" y="595980"/>
                <a:ext cx="761700" cy="39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 dirty="0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Acessar o Fala.BR e pesquisar manifestação</a:t>
                </a:r>
                <a:endParaRPr sz="1100" b="0" i="0" u="none" strike="noStrike" cap="none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1" name="Google Shape;101;p1"/>
            <p:cNvGrpSpPr/>
            <p:nvPr/>
          </p:nvGrpSpPr>
          <p:grpSpPr>
            <a:xfrm>
              <a:off x="7490097" y="2987890"/>
              <a:ext cx="1152006" cy="672214"/>
              <a:chOff x="3447652" y="382746"/>
              <a:chExt cx="765300" cy="477900"/>
            </a:xfrm>
          </p:grpSpPr>
          <p:sp>
            <p:nvSpPr>
              <p:cNvPr id="102" name="Google Shape;102;p1"/>
              <p:cNvSpPr/>
              <p:nvPr/>
            </p:nvSpPr>
            <p:spPr>
              <a:xfrm>
                <a:off x="3447652" y="382746"/>
                <a:ext cx="765300" cy="477900"/>
              </a:xfrm>
              <a:prstGeom prst="roundRect">
                <a:avLst>
                  <a:gd name="adj" fmla="val 10000"/>
                </a:avLst>
              </a:prstGeom>
              <a:solidFill>
                <a:srgbClr val="4372C3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03" name="Google Shape;103;p1"/>
              <p:cNvSpPr/>
              <p:nvPr/>
            </p:nvSpPr>
            <p:spPr>
              <a:xfrm>
                <a:off x="3475505" y="389797"/>
                <a:ext cx="687900" cy="463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Alterar tipo</a:t>
                </a:r>
                <a:endParaRPr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6" name="Google Shape;106;p1"/>
            <p:cNvSpPr/>
            <p:nvPr/>
          </p:nvSpPr>
          <p:spPr>
            <a:xfrm>
              <a:off x="10111396" y="722381"/>
              <a:ext cx="947421" cy="7061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endParaRPr lang="pt-BR"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7" name="Google Shape;107;p1"/>
            <p:cNvSpPr txBox="1"/>
            <p:nvPr/>
          </p:nvSpPr>
          <p:spPr>
            <a:xfrm>
              <a:off x="6086143" y="4939948"/>
              <a:ext cx="414000" cy="25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05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Sim</a:t>
              </a:r>
              <a:endParaRPr sz="10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8" name="Google Shape;108;p1"/>
            <p:cNvSpPr txBox="1"/>
            <p:nvPr/>
          </p:nvSpPr>
          <p:spPr>
            <a:xfrm>
              <a:off x="9064979" y="1640161"/>
              <a:ext cx="439500" cy="25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05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Não</a:t>
              </a:r>
              <a:endParaRPr sz="10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9" name="Google Shape;109;p1"/>
            <p:cNvSpPr txBox="1"/>
            <p:nvPr/>
          </p:nvSpPr>
          <p:spPr>
            <a:xfrm>
              <a:off x="1364765" y="2718423"/>
              <a:ext cx="439500" cy="25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05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Não</a:t>
              </a:r>
              <a:endParaRPr sz="10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0" name="Google Shape;110;p1"/>
            <p:cNvSpPr txBox="1"/>
            <p:nvPr/>
          </p:nvSpPr>
          <p:spPr>
            <a:xfrm>
              <a:off x="10904942" y="2727275"/>
              <a:ext cx="414000" cy="25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05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Sim</a:t>
              </a:r>
              <a:endParaRPr sz="10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11" name="Google Shape;111;p1"/>
            <p:cNvGrpSpPr/>
            <p:nvPr/>
          </p:nvGrpSpPr>
          <p:grpSpPr>
            <a:xfrm>
              <a:off x="9931920" y="3077098"/>
              <a:ext cx="1146496" cy="672214"/>
              <a:chOff x="4493242" y="1083967"/>
              <a:chExt cx="765300" cy="477900"/>
            </a:xfrm>
          </p:grpSpPr>
          <p:sp>
            <p:nvSpPr>
              <p:cNvPr id="112" name="Google Shape;112;p1"/>
              <p:cNvSpPr/>
              <p:nvPr/>
            </p:nvSpPr>
            <p:spPr>
              <a:xfrm>
                <a:off x="4493242" y="1083967"/>
                <a:ext cx="765300" cy="477900"/>
              </a:xfrm>
              <a:prstGeom prst="roundRect">
                <a:avLst>
                  <a:gd name="adj" fmla="val 10000"/>
                </a:avLst>
              </a:prstGeom>
              <a:solidFill>
                <a:srgbClr val="4372C3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13" name="Google Shape;113;p1"/>
              <p:cNvSpPr/>
              <p:nvPr/>
            </p:nvSpPr>
            <p:spPr>
              <a:xfrm>
                <a:off x="4543758" y="1132273"/>
                <a:ext cx="687900" cy="381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Encaminhar</a:t>
                </a:r>
                <a:endParaRPr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14" name="Google Shape;114;p1"/>
            <p:cNvGrpSpPr/>
            <p:nvPr/>
          </p:nvGrpSpPr>
          <p:grpSpPr>
            <a:xfrm>
              <a:off x="1508153" y="1816536"/>
              <a:ext cx="1152006" cy="672310"/>
              <a:chOff x="2636519" y="460721"/>
              <a:chExt cx="765300" cy="477900"/>
            </a:xfrm>
          </p:grpSpPr>
          <p:sp>
            <p:nvSpPr>
              <p:cNvPr id="115" name="Google Shape;115;p1"/>
              <p:cNvSpPr/>
              <p:nvPr/>
            </p:nvSpPr>
            <p:spPr>
              <a:xfrm>
                <a:off x="2636519" y="460721"/>
                <a:ext cx="765300" cy="477900"/>
              </a:xfrm>
              <a:prstGeom prst="roundRect">
                <a:avLst>
                  <a:gd name="adj" fmla="val 10000"/>
                </a:avLst>
              </a:prstGeom>
              <a:solidFill>
                <a:srgbClr val="4372C3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116" name="Google Shape;116;p1"/>
              <p:cNvSpPr/>
              <p:nvPr/>
            </p:nvSpPr>
            <p:spPr>
              <a:xfrm>
                <a:off x="2752082" y="505421"/>
                <a:ext cx="475500" cy="39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Arquivar²</a:t>
                </a:r>
                <a:endParaRPr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17" name="Google Shape;117;p1"/>
            <p:cNvSpPr txBox="1"/>
            <p:nvPr/>
          </p:nvSpPr>
          <p:spPr>
            <a:xfrm>
              <a:off x="6732205" y="1693231"/>
              <a:ext cx="439500" cy="25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05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Não</a:t>
              </a:r>
              <a:endParaRPr sz="10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18" name="Google Shape;118;p1"/>
            <p:cNvGrpSpPr/>
            <p:nvPr/>
          </p:nvGrpSpPr>
          <p:grpSpPr>
            <a:xfrm>
              <a:off x="4820931" y="3976159"/>
              <a:ext cx="1980000" cy="900000"/>
              <a:chOff x="5175744" y="3871266"/>
              <a:chExt cx="1980000" cy="900000"/>
            </a:xfrm>
          </p:grpSpPr>
          <p:sp>
            <p:nvSpPr>
              <p:cNvPr id="119" name="Google Shape;119;p1"/>
              <p:cNvSpPr/>
              <p:nvPr/>
            </p:nvSpPr>
            <p:spPr>
              <a:xfrm>
                <a:off x="5175744" y="3871266"/>
                <a:ext cx="1980000" cy="900000"/>
              </a:xfrm>
              <a:prstGeom prst="flowChartDecision">
                <a:avLst/>
              </a:prstGeom>
              <a:solidFill>
                <a:schemeClr val="accent6"/>
              </a:solidFill>
              <a:ln w="12700" cap="flat" cmpd="sng">
                <a:solidFill>
                  <a:srgbClr val="517E3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20" name="Google Shape;120;p1"/>
              <p:cNvSpPr txBox="1"/>
              <p:nvPr/>
            </p:nvSpPr>
            <p:spPr>
              <a:xfrm>
                <a:off x="5425794" y="3956828"/>
                <a:ext cx="1479900" cy="769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dk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A </a:t>
                </a:r>
                <a:endParaRPr sz="11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dk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classificação do </a:t>
                </a:r>
                <a:endParaRPr sz="11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dk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tipo e/ou assunto está correta?</a:t>
                </a:r>
                <a:endParaRPr sz="11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21" name="Google Shape;121;p1"/>
            <p:cNvSpPr/>
            <p:nvPr/>
          </p:nvSpPr>
          <p:spPr>
            <a:xfrm>
              <a:off x="316209" y="679469"/>
              <a:ext cx="756000" cy="720000"/>
            </a:xfrm>
            <a:prstGeom prst="ellipse">
              <a:avLst/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12" scaled="0"/>
            </a:gradFill>
            <a:ln w="9525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Início</a:t>
              </a: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10337678" y="4319392"/>
              <a:ext cx="756000" cy="720000"/>
            </a:xfrm>
            <a:prstGeom prst="ellipse">
              <a:avLst/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12" scaled="0"/>
            </a:gradFill>
            <a:ln w="9525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Fim</a:t>
              </a:r>
              <a:endPara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298237" y="1823382"/>
              <a:ext cx="756000" cy="720000"/>
            </a:xfrm>
            <a:prstGeom prst="ellipse">
              <a:avLst/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12" scaled="0"/>
            </a:gradFill>
            <a:ln w="9525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Fim</a:t>
              </a:r>
              <a:endPara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24" name="Google Shape;124;p1"/>
            <p:cNvSpPr txBox="1"/>
            <p:nvPr/>
          </p:nvSpPr>
          <p:spPr>
            <a:xfrm>
              <a:off x="3856721" y="2998705"/>
              <a:ext cx="414000" cy="25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05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Sim</a:t>
              </a:r>
              <a:endParaRPr sz="10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25" name="Google Shape;125;p1"/>
            <p:cNvSpPr txBox="1"/>
            <p:nvPr/>
          </p:nvSpPr>
          <p:spPr>
            <a:xfrm>
              <a:off x="3321841" y="1693215"/>
              <a:ext cx="414000" cy="25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05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Sim</a:t>
              </a:r>
              <a:endParaRPr sz="10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26" name="Google Shape;126;p1"/>
            <p:cNvGrpSpPr/>
            <p:nvPr/>
          </p:nvGrpSpPr>
          <p:grpSpPr>
            <a:xfrm>
              <a:off x="9532868" y="1702329"/>
              <a:ext cx="1980000" cy="900000"/>
              <a:chOff x="9883371" y="1736924"/>
              <a:chExt cx="1980000" cy="900000"/>
            </a:xfrm>
          </p:grpSpPr>
          <p:sp>
            <p:nvSpPr>
              <p:cNvPr id="127" name="Google Shape;127;p1"/>
              <p:cNvSpPr/>
              <p:nvPr/>
            </p:nvSpPr>
            <p:spPr>
              <a:xfrm>
                <a:off x="9883371" y="1736924"/>
                <a:ext cx="1980000" cy="900000"/>
              </a:xfrm>
              <a:prstGeom prst="flowChartDecision">
                <a:avLst/>
              </a:prstGeom>
              <a:solidFill>
                <a:schemeClr val="accent6"/>
              </a:solidFill>
              <a:ln w="12700" cap="flat" cmpd="sng">
                <a:solidFill>
                  <a:srgbClr val="517E3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just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endParaRPr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28" name="Google Shape;128;p1"/>
              <p:cNvSpPr txBox="1"/>
              <p:nvPr/>
            </p:nvSpPr>
            <p:spPr>
              <a:xfrm>
                <a:off x="10241746" y="1912116"/>
                <a:ext cx="1316400" cy="54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dk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Manifestação destinada a outra ouvidoria?</a:t>
                </a:r>
                <a:endParaRPr sz="11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29" name="Google Shape;129;p1"/>
            <p:cNvSpPr txBox="1"/>
            <p:nvPr/>
          </p:nvSpPr>
          <p:spPr>
            <a:xfrm>
              <a:off x="6120779" y="2516835"/>
              <a:ext cx="439500" cy="25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05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Não</a:t>
              </a:r>
              <a:endParaRPr sz="10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 rot="25808">
              <a:off x="2640473" y="956220"/>
              <a:ext cx="199806" cy="25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1" name="Google Shape;131;p1"/>
            <p:cNvSpPr/>
            <p:nvPr/>
          </p:nvSpPr>
          <p:spPr>
            <a:xfrm rot="25277">
              <a:off x="4409227" y="897274"/>
              <a:ext cx="660400" cy="30988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2" name="Google Shape;132;p1"/>
            <p:cNvSpPr/>
            <p:nvPr/>
          </p:nvSpPr>
          <p:spPr>
            <a:xfrm rot="-5397295">
              <a:off x="1854799" y="2630987"/>
              <a:ext cx="381300" cy="257404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7352138" y="5370423"/>
              <a:ext cx="1700700" cy="536400"/>
            </a:xfrm>
            <a:prstGeom prst="snip2DiagRect">
              <a:avLst>
                <a:gd name="adj1" fmla="val 0"/>
                <a:gd name="adj2" fmla="val 16667"/>
              </a:avLst>
            </a:prstGeom>
            <a:solidFill>
              <a:schemeClr val="accent2"/>
            </a:solidFill>
            <a:ln w="25400" cap="flat" cmpd="sng">
              <a:solidFill>
                <a:srgbClr val="AC5B2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Tratamento da demanda</a:t>
              </a:r>
              <a:endParaRPr sz="12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4" name="Google Shape;134;p1"/>
            <p:cNvSpPr/>
            <p:nvPr/>
          </p:nvSpPr>
          <p:spPr>
            <a:xfrm rot="-10772932">
              <a:off x="1147854" y="2020537"/>
              <a:ext cx="266708" cy="25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5" name="Google Shape;135;p1"/>
            <p:cNvSpPr/>
            <p:nvPr/>
          </p:nvSpPr>
          <p:spPr>
            <a:xfrm rot="-10791212">
              <a:off x="2878474" y="3168169"/>
              <a:ext cx="1760406" cy="261302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6" name="Google Shape;136;p1"/>
            <p:cNvSpPr txBox="1"/>
            <p:nvPr/>
          </p:nvSpPr>
          <p:spPr>
            <a:xfrm>
              <a:off x="9602783" y="4263085"/>
              <a:ext cx="439500" cy="25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050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Sim</a:t>
              </a:r>
              <a:endParaRPr sz="10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37" name="Google Shape;137;p1"/>
            <p:cNvGrpSpPr/>
            <p:nvPr/>
          </p:nvGrpSpPr>
          <p:grpSpPr>
            <a:xfrm>
              <a:off x="4776784" y="1655463"/>
              <a:ext cx="1980000" cy="900000"/>
              <a:chOff x="5151298" y="1611143"/>
              <a:chExt cx="1980000" cy="900000"/>
            </a:xfrm>
          </p:grpSpPr>
          <p:sp>
            <p:nvSpPr>
              <p:cNvPr id="138" name="Google Shape;138;p1"/>
              <p:cNvSpPr/>
              <p:nvPr/>
            </p:nvSpPr>
            <p:spPr>
              <a:xfrm>
                <a:off x="5151297" y="1611143"/>
                <a:ext cx="1980000" cy="900000"/>
              </a:xfrm>
              <a:prstGeom prst="flowChartDecision">
                <a:avLst/>
              </a:prstGeom>
              <a:solidFill>
                <a:schemeClr val="accent6"/>
              </a:solidFill>
              <a:ln w="12700" cap="flat" cmpd="sng">
                <a:solidFill>
                  <a:srgbClr val="517E3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endParaRPr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39" name="Google Shape;139;p1"/>
              <p:cNvSpPr/>
              <p:nvPr/>
            </p:nvSpPr>
            <p:spPr>
              <a:xfrm>
                <a:off x="5628835" y="1738268"/>
                <a:ext cx="1167000" cy="66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dk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Manifestação em duplicidade?</a:t>
                </a:r>
                <a:endParaRPr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40" name="Google Shape;140;p1"/>
            <p:cNvGrpSpPr/>
            <p:nvPr/>
          </p:nvGrpSpPr>
          <p:grpSpPr>
            <a:xfrm>
              <a:off x="4821055" y="2835304"/>
              <a:ext cx="1980000" cy="900000"/>
              <a:chOff x="5150313" y="2690055"/>
              <a:chExt cx="1980000" cy="900000"/>
            </a:xfrm>
          </p:grpSpPr>
          <p:sp>
            <p:nvSpPr>
              <p:cNvPr id="141" name="Google Shape;141;p1"/>
              <p:cNvSpPr/>
              <p:nvPr/>
            </p:nvSpPr>
            <p:spPr>
              <a:xfrm>
                <a:off x="5150313" y="2690055"/>
                <a:ext cx="1980000" cy="900000"/>
              </a:xfrm>
              <a:prstGeom prst="flowChartDecision">
                <a:avLst/>
              </a:prstGeom>
              <a:solidFill>
                <a:schemeClr val="accent6"/>
              </a:solidFill>
              <a:ln w="12700" cap="flat" cmpd="sng">
                <a:solidFill>
                  <a:srgbClr val="517E3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endParaRPr sz="11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42" name="Google Shape;142;p1"/>
              <p:cNvSpPr/>
              <p:nvPr/>
            </p:nvSpPr>
            <p:spPr>
              <a:xfrm>
                <a:off x="5512522" y="2889712"/>
                <a:ext cx="1167000" cy="66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dk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Necessita de complementação do usuário?</a:t>
                </a:r>
                <a:r>
                  <a:rPr lang="pt-BR" sz="11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 </a:t>
                </a:r>
                <a:r>
                  <a:rPr lang="pt-BR" sz="1100" b="0" i="0" u="none" strike="noStrike" cap="none">
                    <a:solidFill>
                      <a:schemeClr val="dk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¹</a:t>
                </a:r>
                <a:endParaRPr sz="11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endParaRPr sz="11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43" name="Google Shape;143;p1"/>
            <p:cNvGrpSpPr/>
            <p:nvPr/>
          </p:nvGrpSpPr>
          <p:grpSpPr>
            <a:xfrm>
              <a:off x="1055460" y="3090471"/>
              <a:ext cx="1980000" cy="900000"/>
              <a:chOff x="552429" y="3162028"/>
              <a:chExt cx="1980000" cy="900000"/>
            </a:xfrm>
          </p:grpSpPr>
          <p:sp>
            <p:nvSpPr>
              <p:cNvPr id="144" name="Google Shape;144;p1"/>
              <p:cNvSpPr/>
              <p:nvPr/>
            </p:nvSpPr>
            <p:spPr>
              <a:xfrm>
                <a:off x="552429" y="3162028"/>
                <a:ext cx="1980000" cy="900000"/>
              </a:xfrm>
              <a:prstGeom prst="flowChartDecision">
                <a:avLst/>
              </a:prstGeom>
              <a:solidFill>
                <a:schemeClr val="accent6"/>
              </a:solidFill>
              <a:ln w="12700" cap="flat" cmpd="sng">
                <a:solidFill>
                  <a:srgbClr val="517E3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 panose="020B0604020202020204"/>
                  <a:buNone/>
                </a:pPr>
                <a:endParaRPr sz="11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endParaRPr sz="12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45" name="Google Shape;145;p1"/>
              <p:cNvSpPr/>
              <p:nvPr/>
            </p:nvSpPr>
            <p:spPr>
              <a:xfrm>
                <a:off x="958929" y="3293904"/>
                <a:ext cx="1167000" cy="66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dk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O Usuário complementou no prazo?</a:t>
                </a:r>
                <a:endParaRPr sz="11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46" name="Google Shape;146;p1"/>
            <p:cNvGrpSpPr/>
            <p:nvPr/>
          </p:nvGrpSpPr>
          <p:grpSpPr>
            <a:xfrm>
              <a:off x="7056564" y="1669488"/>
              <a:ext cx="1980000" cy="900000"/>
              <a:chOff x="7359309" y="1646272"/>
              <a:chExt cx="1980000" cy="900000"/>
            </a:xfrm>
          </p:grpSpPr>
          <p:sp>
            <p:nvSpPr>
              <p:cNvPr id="147" name="Google Shape;147;p1"/>
              <p:cNvSpPr/>
              <p:nvPr/>
            </p:nvSpPr>
            <p:spPr>
              <a:xfrm>
                <a:off x="7359309" y="1646272"/>
                <a:ext cx="1980000" cy="900000"/>
              </a:xfrm>
              <a:prstGeom prst="flowChartDecision">
                <a:avLst/>
              </a:prstGeom>
              <a:solidFill>
                <a:schemeClr val="accent6"/>
              </a:solidFill>
              <a:ln w="12700" cap="flat" cmpd="sng">
                <a:solidFill>
                  <a:srgbClr val="517E3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148" name="Google Shape;148;p1"/>
              <p:cNvSpPr/>
              <p:nvPr/>
            </p:nvSpPr>
            <p:spPr>
              <a:xfrm>
                <a:off x="7785355" y="1778074"/>
                <a:ext cx="1167000" cy="66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dk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É acesso à informação? </a:t>
                </a: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</p:grpSp>
      <p:sp>
        <p:nvSpPr>
          <p:cNvPr id="151" name="Google Shape;151;p1"/>
          <p:cNvSpPr/>
          <p:nvPr/>
        </p:nvSpPr>
        <p:spPr>
          <a:xfrm rot="5427068">
            <a:off x="10417670" y="1539778"/>
            <a:ext cx="266708" cy="257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52" name="Google Shape;152;p1"/>
          <p:cNvSpPr/>
          <p:nvPr/>
        </p:nvSpPr>
        <p:spPr>
          <a:xfrm rot="5427068">
            <a:off x="10417670" y="2874428"/>
            <a:ext cx="266708" cy="257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59" name="Google Shape;159;p1"/>
          <p:cNvSpPr/>
          <p:nvPr/>
        </p:nvSpPr>
        <p:spPr>
          <a:xfrm rot="-10794641">
            <a:off x="9102121" y="2051123"/>
            <a:ext cx="384900" cy="251104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60" name="Google Shape;160;p1"/>
          <p:cNvSpPr txBox="1"/>
          <p:nvPr/>
        </p:nvSpPr>
        <p:spPr>
          <a:xfrm>
            <a:off x="4487069" y="4137861"/>
            <a:ext cx="4395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0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Não</a:t>
            </a:r>
            <a:endParaRPr sz="105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61" name="Google Shape;161;p1"/>
          <p:cNvSpPr/>
          <p:nvPr/>
        </p:nvSpPr>
        <p:spPr>
          <a:xfrm>
            <a:off x="3203100" y="4234473"/>
            <a:ext cx="1152000" cy="502200"/>
          </a:xfrm>
          <a:prstGeom prst="roundRect">
            <a:avLst>
              <a:gd name="adj" fmla="val 10000"/>
            </a:avLst>
          </a:pr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62" name="Google Shape;162;p1"/>
          <p:cNvSpPr/>
          <p:nvPr/>
        </p:nvSpPr>
        <p:spPr>
          <a:xfrm>
            <a:off x="3261300" y="4296950"/>
            <a:ext cx="1035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lang="pt-BR" sz="9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9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Alterar  a classificação e/ou assunto da manifestação</a:t>
            </a:r>
            <a:endParaRPr sz="9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63" name="Google Shape;163;p1"/>
          <p:cNvSpPr/>
          <p:nvPr/>
        </p:nvSpPr>
        <p:spPr>
          <a:xfrm rot="5423175">
            <a:off x="10483446" y="4034599"/>
            <a:ext cx="267006" cy="257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164" name="Google Shape;164;p1"/>
          <p:cNvCxnSpPr>
            <a:stCxn id="103" idx="2"/>
            <a:endCxn id="122" idx="2"/>
          </p:cNvCxnSpPr>
          <p:nvPr/>
        </p:nvCxnSpPr>
        <p:spPr>
          <a:xfrm rot="5400000" flipV="1">
            <a:off x="8689023" y="3125153"/>
            <a:ext cx="1029335" cy="2287270"/>
          </a:xfrm>
          <a:prstGeom prst="bentConnector2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5" name="Google Shape;165;p1"/>
          <p:cNvSpPr txBox="1"/>
          <p:nvPr/>
        </p:nvSpPr>
        <p:spPr>
          <a:xfrm>
            <a:off x="8583942" y="2737695"/>
            <a:ext cx="4140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0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Sim</a:t>
            </a:r>
            <a:endParaRPr sz="105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66" name="Google Shape;166;p1"/>
          <p:cNvSpPr/>
          <p:nvPr/>
        </p:nvSpPr>
        <p:spPr>
          <a:xfrm rot="5427068">
            <a:off x="7926270" y="2735903"/>
            <a:ext cx="266708" cy="257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67" name="Google Shape;167;p1"/>
          <p:cNvSpPr/>
          <p:nvPr/>
        </p:nvSpPr>
        <p:spPr>
          <a:xfrm rot="-10794535">
            <a:off x="6835598" y="2051273"/>
            <a:ext cx="188700" cy="251104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68" name="Google Shape;168;p1"/>
          <p:cNvSpPr txBox="1"/>
          <p:nvPr/>
        </p:nvSpPr>
        <p:spPr>
          <a:xfrm>
            <a:off x="5141380" y="3775840"/>
            <a:ext cx="4395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0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Não</a:t>
            </a:r>
            <a:endParaRPr sz="105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69" name="Google Shape;169;p1"/>
          <p:cNvSpPr/>
          <p:nvPr/>
        </p:nvSpPr>
        <p:spPr>
          <a:xfrm rot="5429382">
            <a:off x="5681372" y="2614101"/>
            <a:ext cx="175506" cy="257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0" name="Google Shape;170;p1"/>
          <p:cNvSpPr/>
          <p:nvPr/>
        </p:nvSpPr>
        <p:spPr>
          <a:xfrm rot="5429382">
            <a:off x="5761797" y="3774051"/>
            <a:ext cx="175506" cy="257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1" name="Google Shape;171;p1"/>
          <p:cNvSpPr/>
          <p:nvPr/>
        </p:nvSpPr>
        <p:spPr>
          <a:xfrm rot="5429382">
            <a:off x="5761797" y="4969414"/>
            <a:ext cx="175506" cy="257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4" name="Google Shape;174;p1"/>
          <p:cNvSpPr/>
          <p:nvPr/>
        </p:nvSpPr>
        <p:spPr>
          <a:xfrm>
            <a:off x="5339417" y="5359641"/>
            <a:ext cx="1152000" cy="672300"/>
          </a:xfrm>
          <a:prstGeom prst="roundRect">
            <a:avLst>
              <a:gd name="adj" fmla="val 10000"/>
            </a:avLst>
          </a:pr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5" name="Google Shape;175;p1"/>
          <p:cNvSpPr/>
          <p:nvPr/>
        </p:nvSpPr>
        <p:spPr>
          <a:xfrm>
            <a:off x="5331750" y="5543400"/>
            <a:ext cx="10356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Mensagem para usuário, manifestação recebida</a:t>
            </a:r>
            <a:endParaRPr sz="11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76" name="Google Shape;176;p1"/>
          <p:cNvSpPr/>
          <p:nvPr/>
        </p:nvSpPr>
        <p:spPr>
          <a:xfrm rot="-10794535">
            <a:off x="4487823" y="4360023"/>
            <a:ext cx="188700" cy="251104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177" name="Google Shape;177;p1"/>
          <p:cNvCxnSpPr>
            <a:stCxn id="144" idx="2"/>
            <a:endCxn id="175" idx="1"/>
          </p:cNvCxnSpPr>
          <p:nvPr/>
        </p:nvCxnSpPr>
        <p:spPr>
          <a:xfrm rot="5400000" flipV="1">
            <a:off x="2892743" y="3257233"/>
            <a:ext cx="1601470" cy="3275965"/>
          </a:xfrm>
          <a:prstGeom prst="bentConnector2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8" name="Google Shape;178;p1"/>
          <p:cNvCxnSpPr>
            <a:stCxn id="161" idx="2"/>
            <a:endCxn id="175" idx="1"/>
          </p:cNvCxnSpPr>
          <p:nvPr/>
        </p:nvCxnSpPr>
        <p:spPr>
          <a:xfrm rot="-5400000" flipH="1">
            <a:off x="4075950" y="4439823"/>
            <a:ext cx="959100" cy="1552800"/>
          </a:xfrm>
          <a:prstGeom prst="bentConnector2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9" name="Google Shape;179;p1"/>
          <p:cNvSpPr/>
          <p:nvPr/>
        </p:nvSpPr>
        <p:spPr>
          <a:xfrm rot="27068">
            <a:off x="6758185" y="5567112"/>
            <a:ext cx="266708" cy="257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180" name="Google Shape;180;p1"/>
          <p:cNvCxnSpPr>
            <a:stCxn id="133" idx="0"/>
            <a:endCxn id="122" idx="4"/>
          </p:cNvCxnSpPr>
          <p:nvPr/>
        </p:nvCxnSpPr>
        <p:spPr>
          <a:xfrm flipV="1">
            <a:off x="9062720" y="5143500"/>
            <a:ext cx="1663065" cy="599440"/>
          </a:xfrm>
          <a:prstGeom prst="bentConnector2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82" name="Google Shape;182;p1"/>
          <p:cNvSpPr/>
          <p:nvPr/>
        </p:nvSpPr>
        <p:spPr>
          <a:xfrm rot="26941">
            <a:off x="9063334" y="993832"/>
            <a:ext cx="575001" cy="257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" name="Google Shape;131;p1"/>
          <p:cNvSpPr/>
          <p:nvPr/>
        </p:nvSpPr>
        <p:spPr>
          <a:xfrm rot="25277">
            <a:off x="6615175" y="993698"/>
            <a:ext cx="565852" cy="257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Google Shape;158;p1"/>
          <p:cNvSpPr/>
          <p:nvPr/>
        </p:nvSpPr>
        <p:spPr>
          <a:xfrm>
            <a:off x="5193244" y="818437"/>
            <a:ext cx="1110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sz="9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6" name="Google Shape;158;p1"/>
          <p:cNvSpPr/>
          <p:nvPr/>
        </p:nvSpPr>
        <p:spPr>
          <a:xfrm>
            <a:off x="9901555" y="798830"/>
            <a:ext cx="1621155" cy="72009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Verifique a comrpetência da Ouvidoria da Univasf para tratar a demanda</a:t>
            </a:r>
            <a:endParaRPr sz="11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7" name="Google Shape;158;p1"/>
          <p:cNvSpPr/>
          <p:nvPr/>
        </p:nvSpPr>
        <p:spPr>
          <a:xfrm>
            <a:off x="5193030" y="817880"/>
            <a:ext cx="1109980" cy="6680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lang="pt-BR" sz="90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Coloque todas as informações na planilha de acompanhamento</a:t>
            </a:r>
            <a:endParaRPr sz="9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sz="9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" name="Google Shape;112;p1"/>
          <p:cNvSpPr/>
          <p:nvPr/>
        </p:nvSpPr>
        <p:spPr>
          <a:xfrm>
            <a:off x="7542119" y="798621"/>
            <a:ext cx="1146496" cy="672214"/>
          </a:xfrm>
          <a:prstGeom prst="roundRect">
            <a:avLst>
              <a:gd name="adj" fmla="val 10000"/>
            </a:avLst>
          </a:pr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Acessar o Fala.BR e analisar a manifestação</a:t>
            </a:r>
            <a:endParaRPr lang="pt-BR" sz="11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8"/>
          <p:cNvSpPr txBox="1"/>
          <p:nvPr/>
        </p:nvSpPr>
        <p:spPr>
          <a:xfrm>
            <a:off x="3995458" y="179631"/>
            <a:ext cx="4216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pt-BR" sz="2400" b="0" i="0" u="none" strike="noStrike" cap="none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Atendimento Por E-mail</a:t>
            </a:r>
            <a:endParaRPr sz="2400" b="0" i="0" u="none" strike="noStrike" cap="none">
              <a:solidFill>
                <a:srgbClr val="FF9F1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sp>
        <p:nvSpPr>
          <p:cNvPr id="596" name="Google Shape;596;p8"/>
          <p:cNvSpPr/>
          <p:nvPr/>
        </p:nvSpPr>
        <p:spPr>
          <a:xfrm>
            <a:off x="0" y="6552975"/>
            <a:ext cx="12192000" cy="305100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597" name="Google Shape;597;p8"/>
          <p:cNvPicPr preferRelativeResize="0"/>
          <p:nvPr/>
        </p:nvPicPr>
        <p:blipFill rotWithShape="1">
          <a:blip r:embed="rId1"/>
          <a:srcRect l="10435" t="38207" r="5268" b="43770"/>
          <a:stretch>
            <a:fillRect/>
          </a:stretch>
        </p:blipFill>
        <p:spPr>
          <a:xfrm>
            <a:off x="0" y="6023825"/>
            <a:ext cx="3054030" cy="461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98" name="Google Shape;598;p8"/>
          <p:cNvGrpSpPr/>
          <p:nvPr/>
        </p:nvGrpSpPr>
        <p:grpSpPr>
          <a:xfrm>
            <a:off x="768702" y="1374459"/>
            <a:ext cx="9502276" cy="3781062"/>
            <a:chOff x="163640" y="1460752"/>
            <a:chExt cx="9439198" cy="3709410"/>
          </a:xfrm>
        </p:grpSpPr>
        <p:grpSp>
          <p:nvGrpSpPr>
            <p:cNvPr id="599" name="Google Shape;599;p8"/>
            <p:cNvGrpSpPr/>
            <p:nvPr/>
          </p:nvGrpSpPr>
          <p:grpSpPr>
            <a:xfrm>
              <a:off x="1729496" y="1628551"/>
              <a:ext cx="1125980" cy="430062"/>
              <a:chOff x="4016633" y="663497"/>
              <a:chExt cx="472169" cy="248749"/>
            </a:xfrm>
          </p:grpSpPr>
          <p:sp>
            <p:nvSpPr>
              <p:cNvPr id="600" name="Google Shape;600;p8"/>
              <p:cNvSpPr/>
              <p:nvPr/>
            </p:nvSpPr>
            <p:spPr>
              <a:xfrm>
                <a:off x="4016633" y="663588"/>
                <a:ext cx="472169" cy="222816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601" name="Google Shape;601;p8"/>
              <p:cNvSpPr/>
              <p:nvPr/>
            </p:nvSpPr>
            <p:spPr>
              <a:xfrm>
                <a:off x="4046139" y="663497"/>
                <a:ext cx="413158" cy="24874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Cumprimentos</a:t>
                </a:r>
                <a:endParaRPr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602" name="Google Shape;602;p8"/>
            <p:cNvSpPr/>
            <p:nvPr/>
          </p:nvSpPr>
          <p:spPr>
            <a:xfrm>
              <a:off x="163640" y="1512639"/>
              <a:ext cx="1103700" cy="690900"/>
            </a:xfrm>
            <a:prstGeom prst="ellipse">
              <a:avLst/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12" scaled="0"/>
            </a:gradFill>
            <a:ln w="9525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Início</a:t>
              </a: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grpSp>
          <p:nvGrpSpPr>
            <p:cNvPr id="603" name="Google Shape;603;p8"/>
            <p:cNvGrpSpPr/>
            <p:nvPr/>
          </p:nvGrpSpPr>
          <p:grpSpPr>
            <a:xfrm rot="10800000" flipH="1">
              <a:off x="1375658" y="1696699"/>
              <a:ext cx="257017" cy="264302"/>
              <a:chOff x="4785777" y="673269"/>
              <a:chExt cx="649200" cy="189600"/>
            </a:xfrm>
          </p:grpSpPr>
          <p:sp>
            <p:nvSpPr>
              <p:cNvPr id="604" name="Google Shape;604;p8"/>
              <p:cNvSpPr/>
              <p:nvPr/>
            </p:nvSpPr>
            <p:spPr>
              <a:xfrm rot="10789919" flipH="1">
                <a:off x="4786052" y="674019"/>
                <a:ext cx="511501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605" name="Google Shape;605;p8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606" name="Google Shape;606;p8"/>
            <p:cNvGrpSpPr/>
            <p:nvPr/>
          </p:nvGrpSpPr>
          <p:grpSpPr>
            <a:xfrm rot="10800000" flipH="1">
              <a:off x="3051600" y="1705027"/>
              <a:ext cx="846818" cy="264302"/>
              <a:chOff x="3296000" y="680751"/>
              <a:chExt cx="2138977" cy="189600"/>
            </a:xfrm>
          </p:grpSpPr>
          <p:sp>
            <p:nvSpPr>
              <p:cNvPr id="607" name="Google Shape;607;p8"/>
              <p:cNvSpPr/>
              <p:nvPr/>
            </p:nvSpPr>
            <p:spPr>
              <a:xfrm rot="10789919" flipH="1">
                <a:off x="3296275" y="681501"/>
                <a:ext cx="511501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608" name="Google Shape;608;p8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609" name="Google Shape;609;p8"/>
            <p:cNvGrpSpPr/>
            <p:nvPr/>
          </p:nvGrpSpPr>
          <p:grpSpPr>
            <a:xfrm rot="10800000" flipH="1">
              <a:off x="5679560" y="1710432"/>
              <a:ext cx="616989" cy="264302"/>
              <a:chOff x="3876525" y="663614"/>
              <a:chExt cx="1558452" cy="189600"/>
            </a:xfrm>
          </p:grpSpPr>
          <p:sp>
            <p:nvSpPr>
              <p:cNvPr id="610" name="Google Shape;610;p8"/>
              <p:cNvSpPr/>
              <p:nvPr/>
            </p:nvSpPr>
            <p:spPr>
              <a:xfrm rot="10789919" flipH="1">
                <a:off x="3876800" y="664364"/>
                <a:ext cx="511501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611" name="Google Shape;611;p8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612" name="Google Shape;612;p8"/>
            <p:cNvGrpSpPr/>
            <p:nvPr/>
          </p:nvGrpSpPr>
          <p:grpSpPr>
            <a:xfrm>
              <a:off x="5994140" y="1557519"/>
              <a:ext cx="964394" cy="598053"/>
              <a:chOff x="3893803" y="520473"/>
              <a:chExt cx="331464" cy="330709"/>
            </a:xfrm>
          </p:grpSpPr>
          <p:sp>
            <p:nvSpPr>
              <p:cNvPr id="613" name="Google Shape;613;p8"/>
              <p:cNvSpPr/>
              <p:nvPr/>
            </p:nvSpPr>
            <p:spPr>
              <a:xfrm>
                <a:off x="3893803" y="520473"/>
                <a:ext cx="331464" cy="264017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614" name="Google Shape;614;p8"/>
              <p:cNvSpPr/>
              <p:nvPr/>
            </p:nvSpPr>
            <p:spPr>
              <a:xfrm>
                <a:off x="3907445" y="532391"/>
                <a:ext cx="310676" cy="3187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r>
                  <a:rPr lang="pt-BR" sz="12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Pedido de Informação</a:t>
                </a: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grpSp>
          <p:nvGrpSpPr>
            <p:cNvPr id="615" name="Google Shape;615;p8"/>
            <p:cNvGrpSpPr/>
            <p:nvPr/>
          </p:nvGrpSpPr>
          <p:grpSpPr>
            <a:xfrm>
              <a:off x="7260889" y="2871752"/>
              <a:ext cx="1641349" cy="591444"/>
              <a:chOff x="3310079" y="411527"/>
              <a:chExt cx="640602" cy="237166"/>
            </a:xfrm>
          </p:grpSpPr>
          <p:sp>
            <p:nvSpPr>
              <p:cNvPr id="616" name="Google Shape;616;p8"/>
              <p:cNvSpPr/>
              <p:nvPr/>
            </p:nvSpPr>
            <p:spPr>
              <a:xfrm>
                <a:off x="3310794" y="411527"/>
                <a:ext cx="639887" cy="237166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617" name="Google Shape;617;p8"/>
              <p:cNvSpPr/>
              <p:nvPr/>
            </p:nvSpPr>
            <p:spPr>
              <a:xfrm>
                <a:off x="3310079" y="435292"/>
                <a:ext cx="632912" cy="1836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r>
                  <a:rPr lang="pt-BR" sz="12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Analisar qual setor é o responsável.</a:t>
                </a:r>
                <a:endParaRPr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618" name="Google Shape;618;p8"/>
            <p:cNvSpPr/>
            <p:nvPr/>
          </p:nvSpPr>
          <p:spPr>
            <a:xfrm>
              <a:off x="7892095" y="1460752"/>
              <a:ext cx="1710743" cy="7453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A ouvidoria possui a informação?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619" name="Google Shape;619;p8"/>
            <p:cNvGrpSpPr/>
            <p:nvPr/>
          </p:nvGrpSpPr>
          <p:grpSpPr>
            <a:xfrm rot="10800000" flipH="1">
              <a:off x="7030507" y="1702582"/>
              <a:ext cx="1933043" cy="264302"/>
              <a:chOff x="552309" y="692493"/>
              <a:chExt cx="4882668" cy="189600"/>
            </a:xfrm>
          </p:grpSpPr>
          <p:sp>
            <p:nvSpPr>
              <p:cNvPr id="620" name="Google Shape;620;p8"/>
              <p:cNvSpPr/>
              <p:nvPr/>
            </p:nvSpPr>
            <p:spPr>
              <a:xfrm rot="10789919" flipH="1">
                <a:off x="552584" y="693243"/>
                <a:ext cx="511501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621" name="Google Shape;621;p8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622" name="Google Shape;622;p8"/>
            <p:cNvSpPr/>
            <p:nvPr/>
          </p:nvSpPr>
          <p:spPr>
            <a:xfrm rot="-10790935" flipH="1">
              <a:off x="8647865" y="4999711"/>
              <a:ext cx="273471" cy="1700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23" name="Google Shape;623;p8"/>
            <p:cNvSpPr/>
            <p:nvPr/>
          </p:nvSpPr>
          <p:spPr>
            <a:xfrm rot="-10789919">
              <a:off x="1532534" y="2860851"/>
              <a:ext cx="276618" cy="283638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624" name="Google Shape;624;p8"/>
          <p:cNvSpPr/>
          <p:nvPr/>
        </p:nvSpPr>
        <p:spPr>
          <a:xfrm rot="5410081">
            <a:off x="4910490" y="2379077"/>
            <a:ext cx="311146" cy="31241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25" name="Google Shape;625;p8"/>
          <p:cNvSpPr/>
          <p:nvPr/>
        </p:nvSpPr>
        <p:spPr>
          <a:xfrm>
            <a:off x="4221208" y="2739177"/>
            <a:ext cx="1708471" cy="392662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26" name="Google Shape;626;p8"/>
          <p:cNvSpPr/>
          <p:nvPr/>
        </p:nvSpPr>
        <p:spPr>
          <a:xfrm>
            <a:off x="4141579" y="2762703"/>
            <a:ext cx="1878221" cy="369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Registrar Manifestação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27" name="Google Shape;627;p8"/>
          <p:cNvSpPr/>
          <p:nvPr/>
        </p:nvSpPr>
        <p:spPr>
          <a:xfrm>
            <a:off x="4032164" y="1285600"/>
            <a:ext cx="2071694" cy="1021365"/>
          </a:xfrm>
          <a:prstGeom prst="diamond">
            <a:avLst/>
          </a:prstGeom>
          <a:solidFill>
            <a:schemeClr val="accent6"/>
          </a:solidFill>
          <a:ln w="25400" cap="flat" cmpd="sng">
            <a:solidFill>
              <a:srgbClr val="517E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Necessidade do usuário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28" name="Google Shape;628;p8"/>
          <p:cNvSpPr/>
          <p:nvPr/>
        </p:nvSpPr>
        <p:spPr>
          <a:xfrm rot="10081">
            <a:off x="9696610" y="1645495"/>
            <a:ext cx="203856" cy="26221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29" name="Google Shape;629;p8"/>
          <p:cNvSpPr/>
          <p:nvPr/>
        </p:nvSpPr>
        <p:spPr>
          <a:xfrm>
            <a:off x="10019603" y="1469244"/>
            <a:ext cx="1805290" cy="629203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30" name="Google Shape;630;p8"/>
          <p:cNvSpPr/>
          <p:nvPr/>
        </p:nvSpPr>
        <p:spPr>
          <a:xfrm>
            <a:off x="10061209" y="1589988"/>
            <a:ext cx="1704216" cy="377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Repassar informação</a:t>
            </a:r>
            <a:endParaRPr lang="pt-BR"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Email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31" name="Google Shape;631;p8"/>
          <p:cNvSpPr/>
          <p:nvPr/>
        </p:nvSpPr>
        <p:spPr>
          <a:xfrm>
            <a:off x="10334047" y="2501552"/>
            <a:ext cx="1614491" cy="448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endParaRPr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632" name="Google Shape;632;p8"/>
          <p:cNvSpPr/>
          <p:nvPr/>
        </p:nvSpPr>
        <p:spPr>
          <a:xfrm>
            <a:off x="7899760" y="1274532"/>
            <a:ext cx="1677713" cy="983625"/>
          </a:xfrm>
          <a:prstGeom prst="diamond">
            <a:avLst/>
          </a:prstGeom>
          <a:solidFill>
            <a:schemeClr val="accent6"/>
          </a:solidFill>
          <a:ln w="25400" cap="flat" cmpd="sng">
            <a:solidFill>
              <a:srgbClr val="517E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 ouvidoria possui a informação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33" name="Google Shape;633;p8"/>
          <p:cNvSpPr txBox="1"/>
          <p:nvPr/>
        </p:nvSpPr>
        <p:spPr>
          <a:xfrm>
            <a:off x="9498510" y="1333061"/>
            <a:ext cx="49404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Sim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34" name="Google Shape;634;p8"/>
          <p:cNvSpPr txBox="1"/>
          <p:nvPr/>
        </p:nvSpPr>
        <p:spPr>
          <a:xfrm>
            <a:off x="8092195" y="2208752"/>
            <a:ext cx="51328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Não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35" name="Google Shape;635;p8"/>
          <p:cNvSpPr/>
          <p:nvPr/>
        </p:nvSpPr>
        <p:spPr>
          <a:xfrm>
            <a:off x="1563527" y="3701666"/>
            <a:ext cx="1895258" cy="1107262"/>
          </a:xfrm>
          <a:prstGeom prst="diamond">
            <a:avLst/>
          </a:prstGeom>
          <a:solidFill>
            <a:schemeClr val="accent6"/>
          </a:solidFill>
          <a:ln w="25400" cap="flat" cmpd="sng">
            <a:solidFill>
              <a:srgbClr val="517E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Deseja Registrar manifestação na unidade</a:t>
            </a:r>
            <a:r>
              <a:rPr lang="pt-BR"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36" name="Google Shape;636;p8"/>
          <p:cNvSpPr txBox="1"/>
          <p:nvPr/>
        </p:nvSpPr>
        <p:spPr>
          <a:xfrm>
            <a:off x="3359246" y="3133901"/>
            <a:ext cx="49404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Sim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37" name="Google Shape;637;p8"/>
          <p:cNvSpPr txBox="1"/>
          <p:nvPr/>
        </p:nvSpPr>
        <p:spPr>
          <a:xfrm>
            <a:off x="2096350" y="2522501"/>
            <a:ext cx="51328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Não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38" name="Google Shape;638;p8"/>
          <p:cNvSpPr/>
          <p:nvPr/>
        </p:nvSpPr>
        <p:spPr>
          <a:xfrm>
            <a:off x="461109" y="2747509"/>
            <a:ext cx="1635241" cy="389293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Informar sobre o fala BR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39" name="Google Shape;639;p8"/>
          <p:cNvSpPr/>
          <p:nvPr/>
        </p:nvSpPr>
        <p:spPr>
          <a:xfrm rot="-10789919">
            <a:off x="3863060" y="2795519"/>
            <a:ext cx="264246" cy="28911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40" name="Google Shape;640;p8"/>
          <p:cNvSpPr/>
          <p:nvPr/>
        </p:nvSpPr>
        <p:spPr>
          <a:xfrm>
            <a:off x="4191847" y="4083054"/>
            <a:ext cx="1708471" cy="392662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41" name="Google Shape;641;p8"/>
          <p:cNvSpPr/>
          <p:nvPr/>
        </p:nvSpPr>
        <p:spPr>
          <a:xfrm>
            <a:off x="4094905" y="4103024"/>
            <a:ext cx="1878221" cy="369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Fornecer o computador ou Registrar para o usuário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42" name="Google Shape;642;p8"/>
          <p:cNvSpPr/>
          <p:nvPr/>
        </p:nvSpPr>
        <p:spPr>
          <a:xfrm>
            <a:off x="7899760" y="3906966"/>
            <a:ext cx="1596500" cy="329293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43" name="Google Shape;643;p8"/>
          <p:cNvSpPr/>
          <p:nvPr/>
        </p:nvSpPr>
        <p:spPr>
          <a:xfrm>
            <a:off x="7931370" y="3821036"/>
            <a:ext cx="1614491" cy="501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Informar setor responsável</a:t>
            </a:r>
            <a:endParaRPr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644" name="Google Shape;644;p8"/>
          <p:cNvSpPr/>
          <p:nvPr/>
        </p:nvSpPr>
        <p:spPr>
          <a:xfrm>
            <a:off x="2502793" y="2546320"/>
            <a:ext cx="1298290" cy="800333"/>
          </a:xfrm>
          <a:prstGeom prst="diamond">
            <a:avLst/>
          </a:prstGeom>
          <a:solidFill>
            <a:schemeClr val="accent6"/>
          </a:solidFill>
          <a:ln w="25400" cap="flat" cmpd="sng">
            <a:solidFill>
              <a:srgbClr val="517E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Conhece o Fala BR</a:t>
            </a:r>
            <a:endParaRPr sz="14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645" name="Google Shape;645;p8"/>
          <p:cNvCxnSpPr>
            <a:stCxn id="644" idx="2"/>
            <a:endCxn id="635" idx="0"/>
          </p:cNvCxnSpPr>
          <p:nvPr/>
        </p:nvCxnSpPr>
        <p:spPr>
          <a:xfrm rot="5400000">
            <a:off x="2654088" y="3203703"/>
            <a:ext cx="354900" cy="640800"/>
          </a:xfrm>
          <a:prstGeom prst="bentConnector3">
            <a:avLst>
              <a:gd name="adj1" fmla="val 50016"/>
            </a:avLst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646" name="Google Shape;646;p8"/>
          <p:cNvCxnSpPr>
            <a:stCxn id="638" idx="2"/>
            <a:endCxn id="635" idx="1"/>
          </p:cNvCxnSpPr>
          <p:nvPr/>
        </p:nvCxnSpPr>
        <p:spPr>
          <a:xfrm rot="-5400000" flipH="1">
            <a:off x="861879" y="3553652"/>
            <a:ext cx="1118400" cy="284700"/>
          </a:xfrm>
          <a:prstGeom prst="bentConnector2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647" name="Google Shape;647;p8"/>
          <p:cNvSpPr txBox="1"/>
          <p:nvPr/>
        </p:nvSpPr>
        <p:spPr>
          <a:xfrm>
            <a:off x="1278729" y="4587564"/>
            <a:ext cx="51328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Não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48" name="Google Shape;648;p8"/>
          <p:cNvSpPr/>
          <p:nvPr/>
        </p:nvSpPr>
        <p:spPr>
          <a:xfrm>
            <a:off x="498180" y="5030174"/>
            <a:ext cx="1682032" cy="389293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Fornecer link e orientações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49" name="Google Shape;649;p8"/>
          <p:cNvSpPr txBox="1"/>
          <p:nvPr/>
        </p:nvSpPr>
        <p:spPr>
          <a:xfrm>
            <a:off x="3697801" y="4418520"/>
            <a:ext cx="49404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Sim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650" name="Google Shape;650;p8"/>
          <p:cNvCxnSpPr>
            <a:stCxn id="648" idx="2"/>
          </p:cNvCxnSpPr>
          <p:nvPr/>
        </p:nvCxnSpPr>
        <p:spPr>
          <a:xfrm rot="-5400000">
            <a:off x="3607046" y="2639817"/>
            <a:ext cx="511800" cy="5047500"/>
          </a:xfrm>
          <a:prstGeom prst="bentConnector4">
            <a:avLst>
              <a:gd name="adj1" fmla="val -44666"/>
              <a:gd name="adj2" fmla="val 58331"/>
            </a:avLst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651" name="Google Shape;651;p8"/>
          <p:cNvCxnSpPr>
            <a:stCxn id="642" idx="1"/>
            <a:endCxn id="652" idx="0"/>
          </p:cNvCxnSpPr>
          <p:nvPr/>
        </p:nvCxnSpPr>
        <p:spPr>
          <a:xfrm flipH="1">
            <a:off x="7013260" y="4071613"/>
            <a:ext cx="886500" cy="480300"/>
          </a:xfrm>
          <a:prstGeom prst="bentConnector2">
            <a:avLst/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653" name="Google Shape;653;p8"/>
          <p:cNvSpPr/>
          <p:nvPr/>
        </p:nvSpPr>
        <p:spPr>
          <a:xfrm rot="5410081">
            <a:off x="8583043" y="3512756"/>
            <a:ext cx="311146" cy="31241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654" name="Google Shape;654;p8"/>
          <p:cNvCxnSpPr>
            <a:stCxn id="629" idx="2"/>
            <a:endCxn id="652" idx="3"/>
          </p:cNvCxnSpPr>
          <p:nvPr/>
        </p:nvCxnSpPr>
        <p:spPr>
          <a:xfrm rot="5400000">
            <a:off x="7903198" y="1783297"/>
            <a:ext cx="2703900" cy="3334200"/>
          </a:xfrm>
          <a:prstGeom prst="bentConnector2">
            <a:avLst/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655" name="Google Shape;655;p8"/>
          <p:cNvSpPr/>
          <p:nvPr/>
        </p:nvSpPr>
        <p:spPr>
          <a:xfrm rot="5410081">
            <a:off x="8583042" y="2390111"/>
            <a:ext cx="311146" cy="31241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656" name="Google Shape;656;p8"/>
          <p:cNvCxnSpPr>
            <a:stCxn id="635" idx="2"/>
            <a:endCxn id="648" idx="0"/>
          </p:cNvCxnSpPr>
          <p:nvPr/>
        </p:nvCxnSpPr>
        <p:spPr>
          <a:xfrm rot="5400000">
            <a:off x="1814556" y="4333428"/>
            <a:ext cx="221100" cy="1172100"/>
          </a:xfrm>
          <a:prstGeom prst="bentConnector3">
            <a:avLst>
              <a:gd name="adj1" fmla="val 50000"/>
            </a:avLst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652" name="Google Shape;652;p8"/>
          <p:cNvSpPr/>
          <p:nvPr/>
        </p:nvSpPr>
        <p:spPr>
          <a:xfrm>
            <a:off x="6438286" y="4551847"/>
            <a:ext cx="1149788" cy="501013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Preencher Planilha 1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7" name="Google Shape;657;p8"/>
          <p:cNvSpPr/>
          <p:nvPr/>
        </p:nvSpPr>
        <p:spPr>
          <a:xfrm>
            <a:off x="8171424" y="5299550"/>
            <a:ext cx="1111076" cy="704246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Fim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658" name="Google Shape;658;p8"/>
          <p:cNvCxnSpPr>
            <a:stCxn id="640" idx="3"/>
            <a:endCxn id="652" idx="1"/>
          </p:cNvCxnSpPr>
          <p:nvPr/>
        </p:nvCxnSpPr>
        <p:spPr>
          <a:xfrm>
            <a:off x="5900318" y="4279385"/>
            <a:ext cx="537900" cy="522900"/>
          </a:xfrm>
          <a:prstGeom prst="bentConnector3">
            <a:avLst>
              <a:gd name="adj1" fmla="val 50006"/>
            </a:avLst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659" name="Google Shape;659;p8"/>
          <p:cNvCxnSpPr>
            <a:stCxn id="652" idx="2"/>
            <a:endCxn id="657" idx="2"/>
          </p:cNvCxnSpPr>
          <p:nvPr/>
        </p:nvCxnSpPr>
        <p:spPr>
          <a:xfrm rot="-5400000" flipH="1">
            <a:off x="7292930" y="4773110"/>
            <a:ext cx="598800" cy="1158300"/>
          </a:xfrm>
          <a:prstGeom prst="bentConnector2">
            <a:avLst/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660" name="Google Shape;660;p8"/>
          <p:cNvCxnSpPr>
            <a:stCxn id="635" idx="3"/>
            <a:endCxn id="640" idx="1"/>
          </p:cNvCxnSpPr>
          <p:nvPr/>
        </p:nvCxnSpPr>
        <p:spPr>
          <a:xfrm>
            <a:off x="3458785" y="4255297"/>
            <a:ext cx="733200" cy="24000"/>
          </a:xfrm>
          <a:prstGeom prst="straightConnector1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"/>
          <p:cNvSpPr txBox="1"/>
          <p:nvPr/>
        </p:nvSpPr>
        <p:spPr>
          <a:xfrm>
            <a:off x="5102937" y="126472"/>
            <a:ext cx="21261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pt-BR" sz="2400" b="0" i="0" u="none" strike="noStrike" cap="none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ELOGIO/FALA.BR</a:t>
            </a:r>
            <a:endParaRPr sz="2400" b="0" i="0" u="none" strike="noStrike" cap="none">
              <a:solidFill>
                <a:srgbClr val="FF9F1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grpSp>
        <p:nvGrpSpPr>
          <p:cNvPr id="192" name="Google Shape;192;p2"/>
          <p:cNvGrpSpPr/>
          <p:nvPr/>
        </p:nvGrpSpPr>
        <p:grpSpPr>
          <a:xfrm>
            <a:off x="7044594" y="2065409"/>
            <a:ext cx="2869306" cy="1124385"/>
            <a:chOff x="4028359" y="540325"/>
            <a:chExt cx="765277" cy="511875"/>
          </a:xfrm>
        </p:grpSpPr>
        <p:sp>
          <p:nvSpPr>
            <p:cNvPr id="193" name="Google Shape;193;p2"/>
            <p:cNvSpPr/>
            <p:nvPr/>
          </p:nvSpPr>
          <p:spPr>
            <a:xfrm>
              <a:off x="4028359" y="540325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4042359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A Ouvidoria envia resposta conclusiva ao usuário contendo a informação sobre o encaminhamento e cientificação ao agente público ou ao responsável pelo serviço público prestado e à sua chefia imediata. ¹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195" name="Google Shape;195;p2"/>
          <p:cNvSpPr/>
          <p:nvPr/>
        </p:nvSpPr>
        <p:spPr>
          <a:xfrm>
            <a:off x="-1" y="5494086"/>
            <a:ext cx="12192000" cy="301200"/>
          </a:xfrm>
          <a:prstGeom prst="downArrowCallout">
            <a:avLst>
              <a:gd name="adj1" fmla="val 22778"/>
              <a:gd name="adj2" fmla="val 36111"/>
              <a:gd name="adj3" fmla="val 31436"/>
              <a:gd name="adj4" fmla="val 7199"/>
            </a:avLst>
          </a:prstGeom>
          <a:solidFill>
            <a:srgbClr val="FF9F1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accent4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96" name="Google Shape;196;p2"/>
          <p:cNvSpPr txBox="1"/>
          <p:nvPr/>
        </p:nvSpPr>
        <p:spPr>
          <a:xfrm>
            <a:off x="5509944" y="5795418"/>
            <a:ext cx="1172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r>
              <a:rPr lang="pt-BR" sz="900" b="1" i="0" u="none" strike="noStrike" cap="none">
                <a:solidFill>
                  <a:schemeClr val="dk2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30 dias para 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r>
              <a:rPr lang="pt-BR" sz="900" b="1" i="0" u="none" strike="noStrike" cap="none">
                <a:solidFill>
                  <a:schemeClr val="dk2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entrega da resposta¹</a:t>
            </a:r>
            <a:endParaRPr sz="900" b="1" i="0" u="none" strike="noStrike" cap="none">
              <a:solidFill>
                <a:schemeClr val="dk2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97" name="Google Shape;197;p2"/>
          <p:cNvSpPr/>
          <p:nvPr/>
        </p:nvSpPr>
        <p:spPr>
          <a:xfrm>
            <a:off x="0" y="6553200"/>
            <a:ext cx="12192000" cy="3025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¹Artigo 12 da Instrução Normativa nº 5, de 18 de junho de 2018.</a:t>
            </a: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98" name="Google Shape;198;p2"/>
          <p:cNvSpPr/>
          <p:nvPr/>
        </p:nvSpPr>
        <p:spPr>
          <a:xfrm>
            <a:off x="162421" y="2210704"/>
            <a:ext cx="1103637" cy="690905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Início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99" name="Google Shape;199;p2"/>
          <p:cNvGrpSpPr/>
          <p:nvPr/>
        </p:nvGrpSpPr>
        <p:grpSpPr>
          <a:xfrm rot="10800000" flipH="1">
            <a:off x="1365720" y="2448837"/>
            <a:ext cx="278760" cy="234781"/>
            <a:chOff x="4979431" y="686778"/>
            <a:chExt cx="512098" cy="189549"/>
          </a:xfrm>
        </p:grpSpPr>
        <p:sp>
          <p:nvSpPr>
            <p:cNvPr id="200" name="Google Shape;200;p2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1" name="Google Shape;201;p2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02" name="Google Shape;202;p2"/>
          <p:cNvGrpSpPr/>
          <p:nvPr/>
        </p:nvGrpSpPr>
        <p:grpSpPr>
          <a:xfrm rot="10800000" flipH="1">
            <a:off x="9984025" y="2401552"/>
            <a:ext cx="202740" cy="264231"/>
            <a:chOff x="4979431" y="686778"/>
            <a:chExt cx="512098" cy="189549"/>
          </a:xfrm>
        </p:grpSpPr>
        <p:sp>
          <p:nvSpPr>
            <p:cNvPr id="203" name="Google Shape;203;p2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4" name="Google Shape;204;p2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205" name="Google Shape;205;p2"/>
          <p:cNvSpPr/>
          <p:nvPr/>
        </p:nvSpPr>
        <p:spPr>
          <a:xfrm>
            <a:off x="10537317" y="4661138"/>
            <a:ext cx="1103700" cy="690900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Fim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206" name="Google Shape;206;p2"/>
          <p:cNvGrpSpPr/>
          <p:nvPr/>
        </p:nvGrpSpPr>
        <p:grpSpPr>
          <a:xfrm>
            <a:off x="1697723" y="2065378"/>
            <a:ext cx="1513097" cy="981556"/>
            <a:chOff x="4028359" y="540325"/>
            <a:chExt cx="765277" cy="511875"/>
          </a:xfrm>
        </p:grpSpPr>
        <p:sp>
          <p:nvSpPr>
            <p:cNvPr id="207" name="Google Shape;207;p2"/>
            <p:cNvSpPr/>
            <p:nvPr/>
          </p:nvSpPr>
          <p:spPr>
            <a:xfrm>
              <a:off x="4028359" y="540325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4042359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Encaminhar através do          SIPAC ao agente público elogiado e à sua chefia imediata.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09" name="Google Shape;209;p2"/>
          <p:cNvGrpSpPr/>
          <p:nvPr/>
        </p:nvGrpSpPr>
        <p:grpSpPr>
          <a:xfrm>
            <a:off x="3669700" y="2075354"/>
            <a:ext cx="2109467" cy="981556"/>
            <a:chOff x="4028359" y="540325"/>
            <a:chExt cx="765277" cy="511875"/>
          </a:xfrm>
        </p:grpSpPr>
        <p:sp>
          <p:nvSpPr>
            <p:cNvPr id="210" name="Google Shape;210;p2"/>
            <p:cNvSpPr/>
            <p:nvPr/>
          </p:nvSpPr>
          <p:spPr>
            <a:xfrm>
              <a:off x="4028359" y="540325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4042359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Preencher planilha 01 e planilha  SIPAC</a:t>
              </a:r>
              <a:endParaRPr sz="1100" b="0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12" name="Google Shape;212;p2"/>
          <p:cNvGrpSpPr/>
          <p:nvPr/>
        </p:nvGrpSpPr>
        <p:grpSpPr>
          <a:xfrm rot="10800000" flipH="1">
            <a:off x="3332544" y="2416249"/>
            <a:ext cx="278760" cy="234781"/>
            <a:chOff x="4979431" y="686778"/>
            <a:chExt cx="512098" cy="189549"/>
          </a:xfrm>
        </p:grpSpPr>
        <p:sp>
          <p:nvSpPr>
            <p:cNvPr id="213" name="Google Shape;213;p2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4" name="Google Shape;214;p2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18" name="Google Shape;218;p2"/>
          <p:cNvGrpSpPr/>
          <p:nvPr/>
        </p:nvGrpSpPr>
        <p:grpSpPr>
          <a:xfrm rot="10800000" flipH="1">
            <a:off x="6055652" y="2416157"/>
            <a:ext cx="843169" cy="234775"/>
            <a:chOff x="4979431" y="686778"/>
            <a:chExt cx="512098" cy="189549"/>
          </a:xfrm>
        </p:grpSpPr>
        <p:sp>
          <p:nvSpPr>
            <p:cNvPr id="219" name="Google Shape;219;p2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0" name="Google Shape;220;p2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21" name="Google Shape;221;p2"/>
          <p:cNvGrpSpPr/>
          <p:nvPr/>
        </p:nvGrpSpPr>
        <p:grpSpPr>
          <a:xfrm>
            <a:off x="10332896" y="2065433"/>
            <a:ext cx="1513151" cy="981428"/>
            <a:chOff x="4028359" y="540325"/>
            <a:chExt cx="765300" cy="511800"/>
          </a:xfrm>
        </p:grpSpPr>
        <p:sp>
          <p:nvSpPr>
            <p:cNvPr id="222" name="Google Shape;222;p2"/>
            <p:cNvSpPr/>
            <p:nvPr/>
          </p:nvSpPr>
          <p:spPr>
            <a:xfrm>
              <a:off x="4028359" y="540325"/>
              <a:ext cx="765300" cy="477900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4042359" y="540325"/>
              <a:ext cx="737400" cy="51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Atualizar planilha  01 e planilha  SIPAC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24" name="Google Shape;224;p2"/>
          <p:cNvGrpSpPr/>
          <p:nvPr/>
        </p:nvGrpSpPr>
        <p:grpSpPr>
          <a:xfrm rot="-5399132" flipH="1">
            <a:off x="10987815" y="3107847"/>
            <a:ext cx="202721" cy="264302"/>
            <a:chOff x="4979365" y="686726"/>
            <a:chExt cx="512051" cy="189600"/>
          </a:xfrm>
        </p:grpSpPr>
        <p:sp>
          <p:nvSpPr>
            <p:cNvPr id="225" name="Google Shape;225;p2"/>
            <p:cNvSpPr/>
            <p:nvPr/>
          </p:nvSpPr>
          <p:spPr>
            <a:xfrm rot="10789919" flipH="1">
              <a:off x="4979640" y="687476"/>
              <a:ext cx="511502" cy="188101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6" name="Google Shape;226;p2"/>
            <p:cNvSpPr/>
            <p:nvPr/>
          </p:nvSpPr>
          <p:spPr>
            <a:xfrm rot="10790935">
              <a:off x="4979727" y="725260"/>
              <a:ext cx="455102" cy="112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27" name="Google Shape;227;p2"/>
          <p:cNvGrpSpPr/>
          <p:nvPr/>
        </p:nvGrpSpPr>
        <p:grpSpPr>
          <a:xfrm>
            <a:off x="10409428" y="3433149"/>
            <a:ext cx="1360091" cy="820722"/>
            <a:chOff x="4028359" y="540325"/>
            <a:chExt cx="765300" cy="511800"/>
          </a:xfrm>
        </p:grpSpPr>
        <p:sp>
          <p:nvSpPr>
            <p:cNvPr id="228" name="Google Shape;228;p2"/>
            <p:cNvSpPr/>
            <p:nvPr/>
          </p:nvSpPr>
          <p:spPr>
            <a:xfrm>
              <a:off x="4028359" y="540325"/>
              <a:ext cx="765300" cy="477900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4042359" y="540325"/>
              <a:ext cx="737400" cy="51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Atualizar pasta da manifestação em “Processos Fala.Br 20XX.”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30" name="Google Shape;230;p2"/>
          <p:cNvGrpSpPr/>
          <p:nvPr/>
        </p:nvGrpSpPr>
        <p:grpSpPr>
          <a:xfrm rot="-5399132" flipH="1">
            <a:off x="10988115" y="4285572"/>
            <a:ext cx="202721" cy="264302"/>
            <a:chOff x="4979365" y="686726"/>
            <a:chExt cx="512051" cy="189600"/>
          </a:xfrm>
        </p:grpSpPr>
        <p:sp>
          <p:nvSpPr>
            <p:cNvPr id="231" name="Google Shape;231;p2"/>
            <p:cNvSpPr/>
            <p:nvPr/>
          </p:nvSpPr>
          <p:spPr>
            <a:xfrm rot="10789919" flipH="1">
              <a:off x="4979640" y="687476"/>
              <a:ext cx="511502" cy="188101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2" name="Google Shape;232;p2"/>
            <p:cNvSpPr/>
            <p:nvPr/>
          </p:nvSpPr>
          <p:spPr>
            <a:xfrm rot="10790935">
              <a:off x="4979727" y="725260"/>
              <a:ext cx="455102" cy="112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pic>
        <p:nvPicPr>
          <p:cNvPr id="233" name="Google Shape;233;p2"/>
          <p:cNvPicPr preferRelativeResize="0"/>
          <p:nvPr/>
        </p:nvPicPr>
        <p:blipFill rotWithShape="1">
          <a:blip r:embed="rId1"/>
          <a:srcRect l="10435" t="38207" r="5268" b="43770"/>
          <a:stretch>
            <a:fillRect/>
          </a:stretch>
        </p:blipFill>
        <p:spPr>
          <a:xfrm>
            <a:off x="0" y="6091538"/>
            <a:ext cx="3054030" cy="461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"/>
          <p:cNvSpPr txBox="1"/>
          <p:nvPr/>
        </p:nvSpPr>
        <p:spPr>
          <a:xfrm>
            <a:off x="4267200" y="126472"/>
            <a:ext cx="296188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pt-BR" sz="2400" b="0" i="0" u="none" strike="noStrike" cap="none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RECLAMAÇÃO/FALA.BR</a:t>
            </a:r>
            <a:endParaRPr sz="2400" b="0" i="0" u="none" strike="noStrike" cap="none">
              <a:solidFill>
                <a:srgbClr val="FF9F1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grpSp>
        <p:nvGrpSpPr>
          <p:cNvPr id="243" name="Google Shape;243;p3"/>
          <p:cNvGrpSpPr/>
          <p:nvPr/>
        </p:nvGrpSpPr>
        <p:grpSpPr>
          <a:xfrm>
            <a:off x="9526533" y="2075354"/>
            <a:ext cx="2408291" cy="1052014"/>
            <a:chOff x="4028359" y="540325"/>
            <a:chExt cx="765277" cy="511875"/>
          </a:xfrm>
        </p:grpSpPr>
        <p:sp>
          <p:nvSpPr>
            <p:cNvPr id="244" name="Google Shape;244;p3"/>
            <p:cNvSpPr/>
            <p:nvPr/>
          </p:nvSpPr>
          <p:spPr>
            <a:xfrm>
              <a:off x="4028359" y="540325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4042359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just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  A Ouvidoria encaminha resposta conclusiva ao usuário contendo a informação objetiva acerca do fato apontado.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246" name="Google Shape;246;p3"/>
          <p:cNvSpPr/>
          <p:nvPr/>
        </p:nvSpPr>
        <p:spPr>
          <a:xfrm>
            <a:off x="-1" y="5765811"/>
            <a:ext cx="12192000" cy="301200"/>
          </a:xfrm>
          <a:prstGeom prst="downArrowCallout">
            <a:avLst>
              <a:gd name="adj1" fmla="val 22778"/>
              <a:gd name="adj2" fmla="val 36111"/>
              <a:gd name="adj3" fmla="val 31436"/>
              <a:gd name="adj4" fmla="val 7199"/>
            </a:avLst>
          </a:prstGeom>
          <a:solidFill>
            <a:srgbClr val="FF9F1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accent4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7" name="Google Shape;247;p3"/>
          <p:cNvSpPr txBox="1"/>
          <p:nvPr/>
        </p:nvSpPr>
        <p:spPr>
          <a:xfrm>
            <a:off x="5556344" y="6036568"/>
            <a:ext cx="1172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r>
              <a:rPr lang="pt-BR" sz="900" b="1" i="0" u="none" strike="noStrike" cap="none">
                <a:solidFill>
                  <a:schemeClr val="dk2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30 dias para 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r>
              <a:rPr lang="pt-BR" sz="900" b="1" i="0" u="none" strike="noStrike" cap="none">
                <a:solidFill>
                  <a:schemeClr val="dk2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entrega da resposta¹</a:t>
            </a:r>
            <a:endParaRPr sz="900" b="1" i="0" u="none" strike="noStrike" cap="none">
              <a:solidFill>
                <a:schemeClr val="dk2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8" name="Google Shape;248;p3"/>
          <p:cNvSpPr/>
          <p:nvPr/>
        </p:nvSpPr>
        <p:spPr>
          <a:xfrm>
            <a:off x="0" y="6405867"/>
            <a:ext cx="12192000" cy="449909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¹ Prazo de 20 dias.Caso necessário, o prazo para resposta pode ser prorrogado por mais 20 dias, mediante justificativa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²Artigo 13  da Instrução Normativa nº 5, de 18 de junho de 2018.</a:t>
            </a: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9" name="Google Shape;249;p3"/>
          <p:cNvSpPr/>
          <p:nvPr/>
        </p:nvSpPr>
        <p:spPr>
          <a:xfrm>
            <a:off x="162421" y="2210704"/>
            <a:ext cx="1103637" cy="690905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Início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250" name="Google Shape;250;p3"/>
          <p:cNvGrpSpPr/>
          <p:nvPr/>
        </p:nvGrpSpPr>
        <p:grpSpPr>
          <a:xfrm rot="10800000" flipH="1">
            <a:off x="1365720" y="2448837"/>
            <a:ext cx="278760" cy="234781"/>
            <a:chOff x="4979431" y="686778"/>
            <a:chExt cx="512098" cy="189549"/>
          </a:xfrm>
        </p:grpSpPr>
        <p:sp>
          <p:nvSpPr>
            <p:cNvPr id="251" name="Google Shape;251;p3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2" name="Google Shape;252;p3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53" name="Google Shape;253;p3"/>
          <p:cNvGrpSpPr/>
          <p:nvPr/>
        </p:nvGrpSpPr>
        <p:grpSpPr>
          <a:xfrm rot="10800000" flipH="1">
            <a:off x="9096716" y="2434109"/>
            <a:ext cx="202736" cy="264235"/>
            <a:chOff x="4979431" y="686778"/>
            <a:chExt cx="512098" cy="189549"/>
          </a:xfrm>
        </p:grpSpPr>
        <p:sp>
          <p:nvSpPr>
            <p:cNvPr id="254" name="Google Shape;254;p3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5" name="Google Shape;255;p3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56" name="Google Shape;256;p3"/>
          <p:cNvGrpSpPr/>
          <p:nvPr/>
        </p:nvGrpSpPr>
        <p:grpSpPr>
          <a:xfrm>
            <a:off x="1697723" y="2065378"/>
            <a:ext cx="1513097" cy="981556"/>
            <a:chOff x="4028359" y="540325"/>
            <a:chExt cx="765277" cy="511875"/>
          </a:xfrm>
        </p:grpSpPr>
        <p:sp>
          <p:nvSpPr>
            <p:cNvPr id="257" name="Google Shape;257;p3"/>
            <p:cNvSpPr/>
            <p:nvPr/>
          </p:nvSpPr>
          <p:spPr>
            <a:xfrm>
              <a:off x="4028359" y="540325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8" name="Google Shape;258;p3"/>
            <p:cNvSpPr/>
            <p:nvPr/>
          </p:nvSpPr>
          <p:spPr>
            <a:xfrm>
              <a:off x="4042359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Encaminhar via SIPAC à autoridade responsável pela prestação do atendimento ou do serviço público.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59" name="Google Shape;259;p3"/>
          <p:cNvGrpSpPr/>
          <p:nvPr/>
        </p:nvGrpSpPr>
        <p:grpSpPr>
          <a:xfrm>
            <a:off x="3669700" y="2075354"/>
            <a:ext cx="1942473" cy="981556"/>
            <a:chOff x="4028359" y="540325"/>
            <a:chExt cx="765277" cy="511875"/>
          </a:xfrm>
        </p:grpSpPr>
        <p:sp>
          <p:nvSpPr>
            <p:cNvPr id="260" name="Google Shape;260;p3"/>
            <p:cNvSpPr/>
            <p:nvPr/>
          </p:nvSpPr>
          <p:spPr>
            <a:xfrm>
              <a:off x="4028359" y="540325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4042359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Preencher planilha 01 e planilha SIPAC</a:t>
              </a:r>
              <a:endParaRPr sz="1100" b="0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62" name="Google Shape;262;p3"/>
          <p:cNvGrpSpPr/>
          <p:nvPr/>
        </p:nvGrpSpPr>
        <p:grpSpPr>
          <a:xfrm rot="10800000" flipH="1">
            <a:off x="3332544" y="2416249"/>
            <a:ext cx="278760" cy="234781"/>
            <a:chOff x="4979431" y="686778"/>
            <a:chExt cx="512098" cy="189549"/>
          </a:xfrm>
        </p:grpSpPr>
        <p:sp>
          <p:nvSpPr>
            <p:cNvPr id="263" name="Google Shape;263;p3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4" name="Google Shape;264;p3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68" name="Google Shape;268;p3"/>
          <p:cNvGrpSpPr/>
          <p:nvPr/>
        </p:nvGrpSpPr>
        <p:grpSpPr>
          <a:xfrm>
            <a:off x="6923314" y="2065378"/>
            <a:ext cx="2069290" cy="981556"/>
            <a:chOff x="4028359" y="540325"/>
            <a:chExt cx="765277" cy="511875"/>
          </a:xfrm>
        </p:grpSpPr>
        <p:sp>
          <p:nvSpPr>
            <p:cNvPr id="269" name="Google Shape;269;p3"/>
            <p:cNvSpPr/>
            <p:nvPr/>
          </p:nvSpPr>
          <p:spPr>
            <a:xfrm>
              <a:off x="4028359" y="540325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4042359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Resposta ao ofício¹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71" name="Google Shape;271;p3"/>
          <p:cNvGrpSpPr/>
          <p:nvPr/>
        </p:nvGrpSpPr>
        <p:grpSpPr>
          <a:xfrm rot="10800000" flipH="1">
            <a:off x="6128363" y="2401608"/>
            <a:ext cx="278760" cy="234781"/>
            <a:chOff x="4979431" y="686778"/>
            <a:chExt cx="512098" cy="189549"/>
          </a:xfrm>
        </p:grpSpPr>
        <p:sp>
          <p:nvSpPr>
            <p:cNvPr id="272" name="Google Shape;272;p3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3" name="Google Shape;273;p3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274" name="Google Shape;274;p3"/>
          <p:cNvSpPr/>
          <p:nvPr/>
        </p:nvSpPr>
        <p:spPr>
          <a:xfrm>
            <a:off x="7608067" y="3659278"/>
            <a:ext cx="1103700" cy="690900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Fim</a:t>
            </a: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grpSp>
        <p:nvGrpSpPr>
          <p:cNvPr id="275" name="Google Shape;275;p3"/>
          <p:cNvGrpSpPr/>
          <p:nvPr/>
        </p:nvGrpSpPr>
        <p:grpSpPr>
          <a:xfrm>
            <a:off x="9526715" y="3512253"/>
            <a:ext cx="2408323" cy="981428"/>
            <a:chOff x="4028359" y="540325"/>
            <a:chExt cx="765300" cy="511800"/>
          </a:xfrm>
        </p:grpSpPr>
        <p:sp>
          <p:nvSpPr>
            <p:cNvPr id="276" name="Google Shape;276;p3"/>
            <p:cNvSpPr/>
            <p:nvPr/>
          </p:nvSpPr>
          <p:spPr>
            <a:xfrm>
              <a:off x="4028359" y="540325"/>
              <a:ext cx="765300" cy="477900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7" name="Google Shape;277;p3"/>
            <p:cNvSpPr/>
            <p:nvPr/>
          </p:nvSpPr>
          <p:spPr>
            <a:xfrm>
              <a:off x="4042359" y="540325"/>
              <a:ext cx="737400" cy="51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Atualizar planilha 01 e planilha SIPAC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78" name="Google Shape;278;p3"/>
          <p:cNvGrpSpPr/>
          <p:nvPr/>
        </p:nvGrpSpPr>
        <p:grpSpPr>
          <a:xfrm rot="-5399132" flipH="1">
            <a:off x="10570715" y="3187647"/>
            <a:ext cx="202721" cy="264302"/>
            <a:chOff x="4979365" y="686726"/>
            <a:chExt cx="512051" cy="189600"/>
          </a:xfrm>
        </p:grpSpPr>
        <p:sp>
          <p:nvSpPr>
            <p:cNvPr id="279" name="Google Shape;279;p3"/>
            <p:cNvSpPr/>
            <p:nvPr/>
          </p:nvSpPr>
          <p:spPr>
            <a:xfrm rot="10789919" flipH="1">
              <a:off x="4979640" y="687476"/>
              <a:ext cx="511502" cy="188101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0" name="Google Shape;280;p3"/>
            <p:cNvSpPr/>
            <p:nvPr/>
          </p:nvSpPr>
          <p:spPr>
            <a:xfrm rot="10790935">
              <a:off x="4979727" y="725260"/>
              <a:ext cx="455102" cy="112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287" name="Google Shape;287;p3"/>
          <p:cNvGrpSpPr/>
          <p:nvPr/>
        </p:nvGrpSpPr>
        <p:grpSpPr>
          <a:xfrm flipH="1">
            <a:off x="9055185" y="3877196"/>
            <a:ext cx="408822" cy="251523"/>
            <a:chOff x="4979365" y="686726"/>
            <a:chExt cx="512051" cy="189600"/>
          </a:xfrm>
        </p:grpSpPr>
        <p:sp>
          <p:nvSpPr>
            <p:cNvPr id="288" name="Google Shape;288;p3"/>
            <p:cNvSpPr/>
            <p:nvPr/>
          </p:nvSpPr>
          <p:spPr>
            <a:xfrm rot="10789919" flipH="1">
              <a:off x="4979640" y="687476"/>
              <a:ext cx="511502" cy="188101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9" name="Google Shape;289;p3"/>
            <p:cNvSpPr/>
            <p:nvPr/>
          </p:nvSpPr>
          <p:spPr>
            <a:xfrm rot="10790935">
              <a:off x="4979727" y="725260"/>
              <a:ext cx="455102" cy="112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pic>
        <p:nvPicPr>
          <p:cNvPr id="290" name="Google Shape;290;p3"/>
          <p:cNvPicPr preferRelativeResize="0"/>
          <p:nvPr/>
        </p:nvPicPr>
        <p:blipFill rotWithShape="1">
          <a:blip r:embed="rId1"/>
          <a:srcRect l="10435" t="38207" r="5268" b="43770"/>
          <a:stretch>
            <a:fillRect/>
          </a:stretch>
        </p:blipFill>
        <p:spPr>
          <a:xfrm>
            <a:off x="-22175" y="5944200"/>
            <a:ext cx="3054030" cy="461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"/>
          <p:cNvSpPr txBox="1"/>
          <p:nvPr/>
        </p:nvSpPr>
        <p:spPr>
          <a:xfrm>
            <a:off x="4617840" y="119390"/>
            <a:ext cx="316051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 panose="020B0604020202020204"/>
              <a:buNone/>
            </a:pPr>
            <a:r>
              <a:rPr lang="pt-BR" sz="2800" b="0" i="0" u="none" strike="noStrike" cap="none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DENUNCIA/FALA.BR</a:t>
            </a:r>
            <a:endParaRPr sz="2800" b="0" i="0" u="none" strike="noStrike" cap="none">
              <a:solidFill>
                <a:srgbClr val="FF9F1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grpSp>
        <p:nvGrpSpPr>
          <p:cNvPr id="297" name="Google Shape;297;p4"/>
          <p:cNvGrpSpPr/>
          <p:nvPr/>
        </p:nvGrpSpPr>
        <p:grpSpPr>
          <a:xfrm>
            <a:off x="7330228" y="880486"/>
            <a:ext cx="2012755" cy="727299"/>
            <a:chOff x="4032538" y="538389"/>
            <a:chExt cx="765277" cy="513811"/>
          </a:xfrm>
        </p:grpSpPr>
        <p:sp>
          <p:nvSpPr>
            <p:cNvPr id="298" name="Google Shape;298;p4"/>
            <p:cNvSpPr/>
            <p:nvPr/>
          </p:nvSpPr>
          <p:spPr>
            <a:xfrm>
              <a:off x="4032538" y="538389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9" name="Google Shape;299;p4"/>
            <p:cNvSpPr/>
            <p:nvPr/>
          </p:nvSpPr>
          <p:spPr>
            <a:xfrm>
              <a:off x="4042360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Enviar para a unidade apuratória pelo Fala.BR</a:t>
              </a: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00" name="Google Shape;300;p4"/>
          <p:cNvGrpSpPr/>
          <p:nvPr/>
        </p:nvGrpSpPr>
        <p:grpSpPr>
          <a:xfrm>
            <a:off x="9800472" y="863061"/>
            <a:ext cx="1960793" cy="727324"/>
            <a:chOff x="4034215" y="439206"/>
            <a:chExt cx="765277" cy="529695"/>
          </a:xfrm>
        </p:grpSpPr>
        <p:sp>
          <p:nvSpPr>
            <p:cNvPr id="301" name="Google Shape;301;p4"/>
            <p:cNvSpPr/>
            <p:nvPr/>
          </p:nvSpPr>
          <p:spPr>
            <a:xfrm>
              <a:off x="4034215" y="439206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2" name="Google Shape;302;p4"/>
            <p:cNvSpPr/>
            <p:nvPr/>
          </p:nvSpPr>
          <p:spPr>
            <a:xfrm>
              <a:off x="4048215" y="457026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Enviar e-mail para o usuário contendo a atualização da demanda.</a:t>
              </a: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303" name="Google Shape;303;p4"/>
          <p:cNvSpPr/>
          <p:nvPr/>
        </p:nvSpPr>
        <p:spPr>
          <a:xfrm>
            <a:off x="0" y="6008715"/>
            <a:ext cx="12192000" cy="86169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endParaRPr sz="9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endParaRPr sz="9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r>
              <a:rPr lang="pt-BR" sz="9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¹ </a:t>
            </a:r>
            <a:r>
              <a:rPr lang="pt-BR" sz="9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Art. 15. A denúncia recebida será conhecida caso contenha elementos mínimos descritivos da irregularidade ou indícios que permitam à administração pública chegar a tais elementos. § 1o A resposta conclusiva da denúncia conterá informação sobre o seu encaminhamento aos órgãos apuratórios competentes e sobre os procedimentos a serem adotados, ou sobre o seu arquivamento. §2o A denúncia poderá ser encerrada quando: I - estiver dirigida a órgão não pertencente ao Poder Executivo federal; ou II - não contenha elementos mínimos indispensáveis à sua apuração. § 3o Cada ouvidoria pública federal deverá informar à Ouvidoria-Geral da União a existência de denúncia praticada por agente público no exercício de cargos comissionados do Grupo Direção e Assessoramento Superiores - DAS a partir do nível 4 ou equivalente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r>
              <a:rPr lang="pt-BR" sz="9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² </a:t>
            </a:r>
            <a:r>
              <a:rPr lang="pt-BR" sz="9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Prazo de 20 dias. Caso necessário, o prazo para resposta pode ser prorrogado por mais 20 dias, mediante justificativa.</a:t>
            </a:r>
            <a:endParaRPr sz="9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endParaRPr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endParaRPr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04" name="Google Shape;304;p4"/>
          <p:cNvSpPr/>
          <p:nvPr/>
        </p:nvSpPr>
        <p:spPr>
          <a:xfrm>
            <a:off x="169921" y="898684"/>
            <a:ext cx="1103637" cy="690905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Início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309" name="Google Shape;309;p4"/>
          <p:cNvGrpSpPr/>
          <p:nvPr/>
        </p:nvGrpSpPr>
        <p:grpSpPr>
          <a:xfrm>
            <a:off x="9824861" y="1930651"/>
            <a:ext cx="2037253" cy="1601673"/>
            <a:chOff x="4028359" y="540324"/>
            <a:chExt cx="751278" cy="731423"/>
          </a:xfrm>
        </p:grpSpPr>
        <p:sp>
          <p:nvSpPr>
            <p:cNvPr id="310" name="Google Shape;310;p4"/>
            <p:cNvSpPr/>
            <p:nvPr/>
          </p:nvSpPr>
          <p:spPr>
            <a:xfrm>
              <a:off x="4028359" y="540324"/>
              <a:ext cx="751278" cy="731423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SzPts val="1200"/>
              </a:pPr>
              <a:r>
                <a:rPr lang="pt-BR" sz="1200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Resposta via Fala.BR</a:t>
              </a:r>
              <a:r>
                <a:rPr lang="pt-BR" sz="120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²</a:t>
              </a:r>
              <a:r>
                <a:rPr lang="pt-BR" sz="1200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, </a:t>
              </a:r>
              <a:r>
                <a:rPr lang="pt-BR" sz="1200" b="0" i="0" u="none" strike="noStrike" cap="none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 emitindo conclusão ao usuário sobre o encaminhamento  à(s) unidade(s) de apuração competente(s) e sobre os procedimentos a serem adotados.</a:t>
              </a:r>
              <a:endParaRPr sz="1200" b="0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11" name="Google Shape;311;p4"/>
            <p:cNvSpPr/>
            <p:nvPr/>
          </p:nvSpPr>
          <p:spPr>
            <a:xfrm>
              <a:off x="4042360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12" name="Google Shape;312;p4"/>
          <p:cNvGrpSpPr/>
          <p:nvPr/>
        </p:nvGrpSpPr>
        <p:grpSpPr>
          <a:xfrm rot="10800000" flipH="1">
            <a:off x="1363800" y="1101642"/>
            <a:ext cx="307723" cy="285821"/>
            <a:chOff x="4979431" y="686778"/>
            <a:chExt cx="512098" cy="189549"/>
          </a:xfrm>
        </p:grpSpPr>
        <p:sp>
          <p:nvSpPr>
            <p:cNvPr id="313" name="Google Shape;313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4" name="Google Shape;314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15" name="Google Shape;315;p4"/>
          <p:cNvGrpSpPr/>
          <p:nvPr/>
        </p:nvGrpSpPr>
        <p:grpSpPr>
          <a:xfrm rot="10800000" flipH="1">
            <a:off x="4438302" y="1105217"/>
            <a:ext cx="307723" cy="285821"/>
            <a:chOff x="4979431" y="686778"/>
            <a:chExt cx="512098" cy="189549"/>
          </a:xfrm>
        </p:grpSpPr>
        <p:sp>
          <p:nvSpPr>
            <p:cNvPr id="316" name="Google Shape;316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7" name="Google Shape;317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18" name="Google Shape;318;p4"/>
          <p:cNvGrpSpPr/>
          <p:nvPr/>
        </p:nvGrpSpPr>
        <p:grpSpPr>
          <a:xfrm rot="10800000" flipH="1">
            <a:off x="6885337" y="1083928"/>
            <a:ext cx="307723" cy="285821"/>
            <a:chOff x="4979431" y="686778"/>
            <a:chExt cx="512098" cy="189549"/>
          </a:xfrm>
        </p:grpSpPr>
        <p:sp>
          <p:nvSpPr>
            <p:cNvPr id="319" name="Google Shape;319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0" name="Google Shape;320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21" name="Google Shape;321;p4"/>
          <p:cNvGrpSpPr/>
          <p:nvPr/>
        </p:nvGrpSpPr>
        <p:grpSpPr>
          <a:xfrm rot="16200000" flipH="1">
            <a:off x="10814685" y="3660775"/>
            <a:ext cx="234950" cy="285750"/>
            <a:chOff x="4979431" y="686778"/>
            <a:chExt cx="512098" cy="189549"/>
          </a:xfrm>
        </p:grpSpPr>
        <p:sp>
          <p:nvSpPr>
            <p:cNvPr id="322" name="Google Shape;322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3" name="Google Shape;323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24" name="Google Shape;324;p4"/>
          <p:cNvGrpSpPr/>
          <p:nvPr/>
        </p:nvGrpSpPr>
        <p:grpSpPr>
          <a:xfrm rot="-5400000" flipH="1">
            <a:off x="2946273" y="2032669"/>
            <a:ext cx="311488" cy="314827"/>
            <a:chOff x="4979431" y="686778"/>
            <a:chExt cx="512098" cy="189549"/>
          </a:xfrm>
        </p:grpSpPr>
        <p:sp>
          <p:nvSpPr>
            <p:cNvPr id="325" name="Google Shape;325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6" name="Google Shape;326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327" name="Google Shape;327;p4"/>
          <p:cNvSpPr/>
          <p:nvPr/>
        </p:nvSpPr>
        <p:spPr>
          <a:xfrm>
            <a:off x="2491429" y="4179988"/>
            <a:ext cx="1103637" cy="690905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Fim</a:t>
            </a: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28" name="Google Shape;328;p4"/>
          <p:cNvSpPr/>
          <p:nvPr/>
        </p:nvSpPr>
        <p:spPr>
          <a:xfrm>
            <a:off x="1808088" y="517134"/>
            <a:ext cx="2586387" cy="1454004"/>
          </a:xfrm>
          <a:prstGeom prst="flowChartDecision">
            <a:avLst/>
          </a:prstGeom>
          <a:solidFill>
            <a:schemeClr val="accent2"/>
          </a:solidFill>
          <a:ln w="12700" cap="flat" cmpd="sng">
            <a:solidFill>
              <a:srgbClr val="AC5B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 denúncia é apta?</a:t>
            </a:r>
            <a:r>
              <a:rPr lang="pt-BR" sz="1200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¹</a:t>
            </a:r>
            <a:endParaRPr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grpSp>
        <p:nvGrpSpPr>
          <p:cNvPr id="332" name="Google Shape;332;p4"/>
          <p:cNvGrpSpPr/>
          <p:nvPr/>
        </p:nvGrpSpPr>
        <p:grpSpPr>
          <a:xfrm>
            <a:off x="4922383" y="881861"/>
            <a:ext cx="1856792" cy="689956"/>
            <a:chOff x="4028359" y="540325"/>
            <a:chExt cx="765277" cy="511875"/>
          </a:xfrm>
        </p:grpSpPr>
        <p:sp>
          <p:nvSpPr>
            <p:cNvPr id="333" name="Google Shape;333;p4"/>
            <p:cNvSpPr/>
            <p:nvPr/>
          </p:nvSpPr>
          <p:spPr>
            <a:xfrm>
              <a:off x="4028359" y="540325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4" name="Google Shape;334;p4"/>
            <p:cNvSpPr/>
            <p:nvPr/>
          </p:nvSpPr>
          <p:spPr>
            <a:xfrm>
              <a:off x="4042359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Preencher planilha 01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35" name="Google Shape;335;p4"/>
          <p:cNvGrpSpPr/>
          <p:nvPr/>
        </p:nvGrpSpPr>
        <p:grpSpPr>
          <a:xfrm>
            <a:off x="1273557" y="2397399"/>
            <a:ext cx="3406599" cy="627120"/>
            <a:chOff x="4028359" y="540325"/>
            <a:chExt cx="765277" cy="626128"/>
          </a:xfrm>
        </p:grpSpPr>
        <p:sp>
          <p:nvSpPr>
            <p:cNvPr id="336" name="Google Shape;336;p4"/>
            <p:cNvSpPr/>
            <p:nvPr/>
          </p:nvSpPr>
          <p:spPr>
            <a:xfrm>
              <a:off x="4028359" y="540325"/>
              <a:ext cx="765277" cy="626128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Arquivamento informando  o motivo para o não prosseguimento da denúncia</a:t>
              </a: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37" name="Google Shape;337;p4"/>
            <p:cNvSpPr/>
            <p:nvPr/>
          </p:nvSpPr>
          <p:spPr>
            <a:xfrm>
              <a:off x="4042360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338" name="Google Shape;338;p4"/>
          <p:cNvSpPr txBox="1"/>
          <p:nvPr/>
        </p:nvSpPr>
        <p:spPr>
          <a:xfrm>
            <a:off x="4368255" y="860387"/>
            <a:ext cx="41389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Sim</a:t>
            </a: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39" name="Google Shape;339;p4"/>
          <p:cNvSpPr txBox="1"/>
          <p:nvPr/>
        </p:nvSpPr>
        <p:spPr>
          <a:xfrm>
            <a:off x="3195192" y="2082931"/>
            <a:ext cx="43954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Não</a:t>
            </a: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grpSp>
        <p:nvGrpSpPr>
          <p:cNvPr id="340" name="Google Shape;340;p4"/>
          <p:cNvGrpSpPr/>
          <p:nvPr/>
        </p:nvGrpSpPr>
        <p:grpSpPr>
          <a:xfrm rot="-5400000" flipH="1">
            <a:off x="2934326" y="3066253"/>
            <a:ext cx="241641" cy="251718"/>
            <a:chOff x="4979431" y="686778"/>
            <a:chExt cx="512098" cy="189549"/>
          </a:xfrm>
        </p:grpSpPr>
        <p:sp>
          <p:nvSpPr>
            <p:cNvPr id="341" name="Google Shape;341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2" name="Google Shape;342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43" name="Google Shape;343;p4"/>
          <p:cNvGrpSpPr/>
          <p:nvPr/>
        </p:nvGrpSpPr>
        <p:grpSpPr>
          <a:xfrm>
            <a:off x="1305583" y="3341576"/>
            <a:ext cx="3406600" cy="537687"/>
            <a:chOff x="4028359" y="540325"/>
            <a:chExt cx="765277" cy="511875"/>
          </a:xfrm>
        </p:grpSpPr>
        <p:sp>
          <p:nvSpPr>
            <p:cNvPr id="344" name="Google Shape;344;p4"/>
            <p:cNvSpPr/>
            <p:nvPr/>
          </p:nvSpPr>
          <p:spPr>
            <a:xfrm>
              <a:off x="4028359" y="540325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5" name="Google Shape;345;p4"/>
            <p:cNvSpPr/>
            <p:nvPr/>
          </p:nvSpPr>
          <p:spPr>
            <a:xfrm>
              <a:off x="4042359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Preencher Planilha 01</a:t>
              </a:r>
              <a:endParaRPr sz="1100" b="0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52" name="Google Shape;352;p4"/>
          <p:cNvGrpSpPr/>
          <p:nvPr/>
        </p:nvGrpSpPr>
        <p:grpSpPr>
          <a:xfrm rot="-5400000" flipH="1">
            <a:off x="2933733" y="3874062"/>
            <a:ext cx="241641" cy="251718"/>
            <a:chOff x="4979431" y="686778"/>
            <a:chExt cx="512098" cy="189549"/>
          </a:xfrm>
        </p:grpSpPr>
        <p:sp>
          <p:nvSpPr>
            <p:cNvPr id="353" name="Google Shape;353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4" name="Google Shape;354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55" name="Google Shape;355;p4"/>
          <p:cNvGrpSpPr/>
          <p:nvPr/>
        </p:nvGrpSpPr>
        <p:grpSpPr>
          <a:xfrm rot="10800000" flipH="1">
            <a:off x="9431340" y="1032966"/>
            <a:ext cx="311488" cy="314827"/>
            <a:chOff x="4979431" y="686778"/>
            <a:chExt cx="512098" cy="189549"/>
          </a:xfrm>
        </p:grpSpPr>
        <p:sp>
          <p:nvSpPr>
            <p:cNvPr id="356" name="Google Shape;356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7" name="Google Shape;357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58" name="Google Shape;358;p4"/>
          <p:cNvGrpSpPr/>
          <p:nvPr/>
        </p:nvGrpSpPr>
        <p:grpSpPr>
          <a:xfrm>
            <a:off x="7296570" y="4044860"/>
            <a:ext cx="1856771" cy="981428"/>
            <a:chOff x="4028359" y="540325"/>
            <a:chExt cx="765300" cy="511800"/>
          </a:xfrm>
        </p:grpSpPr>
        <p:sp>
          <p:nvSpPr>
            <p:cNvPr id="359" name="Google Shape;359;p4"/>
            <p:cNvSpPr/>
            <p:nvPr/>
          </p:nvSpPr>
          <p:spPr>
            <a:xfrm>
              <a:off x="4028359" y="540325"/>
              <a:ext cx="765300" cy="477900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0" name="Google Shape;360;p4"/>
            <p:cNvSpPr/>
            <p:nvPr/>
          </p:nvSpPr>
          <p:spPr>
            <a:xfrm>
              <a:off x="4042359" y="540325"/>
              <a:ext cx="737400" cy="51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Atualizar planilha 01 e planilha SIPAC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64" name="Google Shape;364;p4"/>
          <p:cNvGrpSpPr/>
          <p:nvPr/>
        </p:nvGrpSpPr>
        <p:grpSpPr>
          <a:xfrm rot="-5400000" flipH="1">
            <a:off x="10687745" y="1590683"/>
            <a:ext cx="311488" cy="314827"/>
            <a:chOff x="4979431" y="686778"/>
            <a:chExt cx="512098" cy="189549"/>
          </a:xfrm>
        </p:grpSpPr>
        <p:sp>
          <p:nvSpPr>
            <p:cNvPr id="365" name="Google Shape;365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6" name="Google Shape;366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67" name="Google Shape;367;p4"/>
          <p:cNvGrpSpPr/>
          <p:nvPr/>
        </p:nvGrpSpPr>
        <p:grpSpPr>
          <a:xfrm rot="18876018" flipH="1">
            <a:off x="10388803" y="4024301"/>
            <a:ext cx="311488" cy="314827"/>
            <a:chOff x="4979431" y="686778"/>
            <a:chExt cx="512098" cy="189549"/>
          </a:xfrm>
        </p:grpSpPr>
        <p:sp>
          <p:nvSpPr>
            <p:cNvPr id="368" name="Google Shape;368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9" name="Google Shape;369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70" name="Google Shape;370;p4"/>
          <p:cNvGrpSpPr/>
          <p:nvPr/>
        </p:nvGrpSpPr>
        <p:grpSpPr>
          <a:xfrm flipH="1">
            <a:off x="9199127" y="4368143"/>
            <a:ext cx="307723" cy="285821"/>
            <a:chOff x="4979431" y="686778"/>
            <a:chExt cx="512098" cy="189549"/>
          </a:xfrm>
        </p:grpSpPr>
        <p:sp>
          <p:nvSpPr>
            <p:cNvPr id="371" name="Google Shape;371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2" name="Google Shape;372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73" name="Google Shape;373;p4"/>
          <p:cNvGrpSpPr/>
          <p:nvPr/>
        </p:nvGrpSpPr>
        <p:grpSpPr>
          <a:xfrm flipH="1">
            <a:off x="3746500" y="4425950"/>
            <a:ext cx="3412490" cy="285750"/>
            <a:chOff x="4979431" y="686778"/>
            <a:chExt cx="512098" cy="189549"/>
          </a:xfrm>
        </p:grpSpPr>
        <p:sp>
          <p:nvSpPr>
            <p:cNvPr id="374" name="Google Shape;374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5" name="Google Shape;375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pic>
        <p:nvPicPr>
          <p:cNvPr id="376" name="Google Shape;376;p4"/>
          <p:cNvPicPr preferRelativeResize="0"/>
          <p:nvPr/>
        </p:nvPicPr>
        <p:blipFill rotWithShape="1">
          <a:blip r:embed="rId1"/>
          <a:srcRect l="10435" t="38207" r="5268" b="43770"/>
          <a:stretch>
            <a:fillRect/>
          </a:stretch>
        </p:blipFill>
        <p:spPr>
          <a:xfrm>
            <a:off x="0" y="5697225"/>
            <a:ext cx="2060570" cy="3115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328;p4"/>
          <p:cNvSpPr/>
          <p:nvPr/>
        </p:nvSpPr>
        <p:spPr>
          <a:xfrm>
            <a:off x="9540875" y="4005580"/>
            <a:ext cx="2184400" cy="956310"/>
          </a:xfrm>
          <a:prstGeom prst="flowChartDecision">
            <a:avLst/>
          </a:prstGeom>
          <a:solidFill>
            <a:schemeClr val="accent2"/>
          </a:solidFill>
          <a:ln w="12700" cap="flat" cmpd="sng">
            <a:solidFill>
              <a:srgbClr val="AC5B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U</a:t>
            </a:r>
            <a:r>
              <a:rPr lang="pt-BR" sz="1000" b="0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nidade de apuração decide  sobre a  admissibilidade</a:t>
            </a:r>
            <a:endParaRPr lang="pt-BR" sz="1000" b="0" i="0" u="none" strike="noStrike" cap="none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"/>
          <p:cNvSpPr txBox="1"/>
          <p:nvPr/>
        </p:nvSpPr>
        <p:spPr>
          <a:xfrm>
            <a:off x="4617840" y="119390"/>
            <a:ext cx="3160510" cy="76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 panose="020B0604020202020204"/>
              <a:buNone/>
            </a:pPr>
            <a:r>
              <a:rPr lang="pt-BR" sz="2800" b="0" i="0" u="none" strike="noStrike" cap="none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DENUNCIA/FALA.BR </a:t>
            </a:r>
            <a:r>
              <a:rPr lang="pt-BR" sz="1600" b="0" i="0" u="none" strike="noStrike" cap="none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Assédio e Discriminação</a:t>
            </a:r>
            <a:endParaRPr lang="pt-BR" sz="1600" b="0" i="0" u="none" strike="noStrike" cap="none">
              <a:solidFill>
                <a:srgbClr val="FF9F1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grpSp>
        <p:nvGrpSpPr>
          <p:cNvPr id="297" name="Google Shape;297;p4"/>
          <p:cNvGrpSpPr/>
          <p:nvPr/>
        </p:nvGrpSpPr>
        <p:grpSpPr>
          <a:xfrm>
            <a:off x="7330228" y="880486"/>
            <a:ext cx="2012755" cy="727299"/>
            <a:chOff x="4032538" y="538389"/>
            <a:chExt cx="765277" cy="513811"/>
          </a:xfrm>
        </p:grpSpPr>
        <p:sp>
          <p:nvSpPr>
            <p:cNvPr id="298" name="Google Shape;298;p4"/>
            <p:cNvSpPr/>
            <p:nvPr/>
          </p:nvSpPr>
          <p:spPr>
            <a:xfrm>
              <a:off x="4032538" y="538389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9" name="Google Shape;299;p4"/>
            <p:cNvSpPr/>
            <p:nvPr/>
          </p:nvSpPr>
          <p:spPr>
            <a:xfrm>
              <a:off x="4042360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Enviar para a unidade apuratória pelo Fala.BR</a:t>
              </a:r>
              <a:r>
                <a:rPr lang="pt-BR" sz="1200" b="0" i="0" u="none" strike="noStrike" cap="none" baseline="3000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2</a:t>
              </a:r>
              <a:endParaRPr 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00" name="Google Shape;300;p4"/>
          <p:cNvGrpSpPr/>
          <p:nvPr/>
        </p:nvGrpSpPr>
        <p:grpSpPr>
          <a:xfrm>
            <a:off x="9800472" y="863061"/>
            <a:ext cx="1960793" cy="727324"/>
            <a:chOff x="4034215" y="439206"/>
            <a:chExt cx="765277" cy="529695"/>
          </a:xfrm>
        </p:grpSpPr>
        <p:sp>
          <p:nvSpPr>
            <p:cNvPr id="301" name="Google Shape;301;p4"/>
            <p:cNvSpPr/>
            <p:nvPr/>
          </p:nvSpPr>
          <p:spPr>
            <a:xfrm>
              <a:off x="4034215" y="439206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2" name="Google Shape;302;p4"/>
            <p:cNvSpPr/>
            <p:nvPr/>
          </p:nvSpPr>
          <p:spPr>
            <a:xfrm>
              <a:off x="4048215" y="457026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Enviar e-mail para o usuário contendo a atualização da demanda.</a:t>
              </a: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303" name="Google Shape;303;p4"/>
          <p:cNvSpPr/>
          <p:nvPr/>
        </p:nvSpPr>
        <p:spPr>
          <a:xfrm>
            <a:off x="0" y="6009005"/>
            <a:ext cx="12192000" cy="9652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endParaRPr sz="9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endParaRPr sz="9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endParaRPr lang="pt-BR" sz="9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r>
              <a:rPr lang="pt-BR" sz="9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¹ </a:t>
            </a:r>
            <a:r>
              <a:rPr lang="pt-BR" sz="9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Art. 15. A denúncia recebida será conhecida caso contenha elementos mínimos descritivos da irregularidade ou indícios que permitam à administração pública chegar a tais elementos. § 1o A resposta conclusiva da denúncia conterá informação sobre o seu encaminhamento aos órgãos apuratórios competentes e sobre os procedimentos a serem adotados, ou sobre o seu arquivamento. §2o A denúncia poderá ser encerrada quando: I - estiver dirigida a órgão não pertencente ao Poder Executivo federal; ou II - não contenha elementos mínimos indispensáveis à sua apuração. § 3o Cada ouvidoria pública federal deverá informar à Ouvidoria-Geral da União a existência de denúncia praticada por agente público no exercício de cargos comissionados do Grupo Direção e Assessoramento Superiores - DAS a partir do nível 4 ou equivalente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r>
              <a:rPr 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²  No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 casos de den</a:t>
            </a:r>
            <a:r>
              <a:rPr lang="en-US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ú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ncia de ass</a:t>
            </a:r>
            <a:r>
              <a:rPr lang="en-US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é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dio e discrimana</a:t>
            </a:r>
            <a:r>
              <a:rPr lang="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ç</a:t>
            </a:r>
            <a:r>
              <a:rPr lang="en-US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ã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o, ap</a:t>
            </a:r>
            <a:r>
              <a:rPr lang="en-US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ó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 consider</a:t>
            </a:r>
            <a:r>
              <a:rPr lang="en-US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á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-la apta, a Ouvidoria dever</a:t>
            </a:r>
            <a:r>
              <a:rPr lang="en-US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á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encaminhar a den</a:t>
            </a:r>
            <a:r>
              <a:rPr lang="en-US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ú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ncia à unidade de apura</a:t>
            </a:r>
            <a:r>
              <a:rPr lang="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ç</a:t>
            </a:r>
            <a:r>
              <a:rPr lang="en-US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ã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 competente num  prazo de at</a:t>
            </a:r>
            <a:r>
              <a:rPr lang="en-US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é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3 (tr</a:t>
            </a:r>
            <a:r>
              <a:rPr lang="en-US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ê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s) dias </a:t>
            </a:r>
            <a:r>
              <a:rPr lang="en-US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ú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teis.</a:t>
            </a:r>
            <a:endParaRPr lang="en-US" altLang="pt-BR" sz="1200" b="0" i="0" u="none" strike="noStrike" cap="none" baseline="3000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/>
              <a:buNone/>
            </a:pPr>
            <a:r>
              <a:rPr lang="pt-BR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  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Prazo de 20 dias. Caso necess</a:t>
            </a:r>
            <a:r>
              <a:rPr lang="en-US" altLang="en-US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á</a:t>
            </a:r>
            <a:r>
              <a:rPr lang="en-US" altLang="pt-BR" sz="1200" b="0" i="0" u="none" strike="noStrike" cap="none" baseline="30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rio, o prazo para resposta pode ser prorrogado por mais 20 dias, mediante justificativa.</a:t>
            </a:r>
            <a:endParaRPr lang="en-US" altLang="pt-BR" sz="1200" b="0" i="0" u="none" strike="noStrike" cap="none" baseline="3000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endParaRPr lang="en-US" altLang="pt-BR" sz="1200" b="0" i="0" u="none" strike="noStrike" cap="none" baseline="3000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endParaRPr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endParaRPr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04" name="Google Shape;304;p4"/>
          <p:cNvSpPr/>
          <p:nvPr/>
        </p:nvSpPr>
        <p:spPr>
          <a:xfrm>
            <a:off x="169921" y="898684"/>
            <a:ext cx="1103637" cy="690905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Início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309" name="Google Shape;309;p4"/>
          <p:cNvGrpSpPr/>
          <p:nvPr/>
        </p:nvGrpSpPr>
        <p:grpSpPr>
          <a:xfrm>
            <a:off x="9824861" y="1930651"/>
            <a:ext cx="2037253" cy="1601673"/>
            <a:chOff x="4028359" y="540324"/>
            <a:chExt cx="751278" cy="731423"/>
          </a:xfrm>
        </p:grpSpPr>
        <p:sp>
          <p:nvSpPr>
            <p:cNvPr id="310" name="Google Shape;310;p4"/>
            <p:cNvSpPr/>
            <p:nvPr/>
          </p:nvSpPr>
          <p:spPr>
            <a:xfrm>
              <a:off x="4028359" y="540324"/>
              <a:ext cx="751278" cy="731423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SzPts val="1200"/>
              </a:pPr>
              <a:r>
                <a:rPr lang="pt-BR" sz="1200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Resposta via Fala.BR, </a:t>
              </a:r>
              <a:r>
                <a:rPr lang="pt-BR" sz="1200" b="0" i="0" u="none" strike="noStrike" cap="none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 emitindo conclusão ao usuário sobre o encaminhamento  à(s) unidade(s) de apuração competente(s) e sobre os procedimentos a serem adotados.</a:t>
              </a:r>
              <a:endParaRPr sz="1200" b="0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11" name="Google Shape;311;p4"/>
            <p:cNvSpPr/>
            <p:nvPr/>
          </p:nvSpPr>
          <p:spPr>
            <a:xfrm>
              <a:off x="4042360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12" name="Google Shape;312;p4"/>
          <p:cNvGrpSpPr/>
          <p:nvPr/>
        </p:nvGrpSpPr>
        <p:grpSpPr>
          <a:xfrm rot="10800000" flipH="1">
            <a:off x="1363800" y="1101642"/>
            <a:ext cx="307723" cy="285821"/>
            <a:chOff x="4979431" y="686778"/>
            <a:chExt cx="512098" cy="189549"/>
          </a:xfrm>
        </p:grpSpPr>
        <p:sp>
          <p:nvSpPr>
            <p:cNvPr id="313" name="Google Shape;313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4" name="Google Shape;314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15" name="Google Shape;315;p4"/>
          <p:cNvGrpSpPr/>
          <p:nvPr/>
        </p:nvGrpSpPr>
        <p:grpSpPr>
          <a:xfrm rot="10800000" flipH="1">
            <a:off x="4438302" y="1105217"/>
            <a:ext cx="307723" cy="285821"/>
            <a:chOff x="4979431" y="686778"/>
            <a:chExt cx="512098" cy="189549"/>
          </a:xfrm>
        </p:grpSpPr>
        <p:sp>
          <p:nvSpPr>
            <p:cNvPr id="316" name="Google Shape;316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7" name="Google Shape;317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18" name="Google Shape;318;p4"/>
          <p:cNvGrpSpPr/>
          <p:nvPr/>
        </p:nvGrpSpPr>
        <p:grpSpPr>
          <a:xfrm rot="10800000" flipH="1">
            <a:off x="6885337" y="1083928"/>
            <a:ext cx="307723" cy="285821"/>
            <a:chOff x="4979431" y="686778"/>
            <a:chExt cx="512098" cy="189549"/>
          </a:xfrm>
        </p:grpSpPr>
        <p:sp>
          <p:nvSpPr>
            <p:cNvPr id="319" name="Google Shape;319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0" name="Google Shape;320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21" name="Google Shape;321;p4"/>
          <p:cNvGrpSpPr/>
          <p:nvPr/>
        </p:nvGrpSpPr>
        <p:grpSpPr>
          <a:xfrm rot="16200000" flipH="1">
            <a:off x="10716895" y="3686175"/>
            <a:ext cx="234950" cy="285750"/>
            <a:chOff x="4979431" y="686778"/>
            <a:chExt cx="512098" cy="189549"/>
          </a:xfrm>
        </p:grpSpPr>
        <p:sp>
          <p:nvSpPr>
            <p:cNvPr id="322" name="Google Shape;322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3" name="Google Shape;323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24" name="Google Shape;324;p4"/>
          <p:cNvGrpSpPr/>
          <p:nvPr/>
        </p:nvGrpSpPr>
        <p:grpSpPr>
          <a:xfrm rot="-5400000" flipH="1">
            <a:off x="2946273" y="2032669"/>
            <a:ext cx="311488" cy="314827"/>
            <a:chOff x="4979431" y="686778"/>
            <a:chExt cx="512098" cy="189549"/>
          </a:xfrm>
        </p:grpSpPr>
        <p:sp>
          <p:nvSpPr>
            <p:cNvPr id="325" name="Google Shape;325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6" name="Google Shape;326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327" name="Google Shape;327;p4"/>
          <p:cNvSpPr/>
          <p:nvPr/>
        </p:nvSpPr>
        <p:spPr>
          <a:xfrm>
            <a:off x="2491429" y="4179988"/>
            <a:ext cx="1103637" cy="690905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Fim</a:t>
            </a: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28" name="Google Shape;328;p4"/>
          <p:cNvSpPr/>
          <p:nvPr/>
        </p:nvSpPr>
        <p:spPr>
          <a:xfrm>
            <a:off x="1808088" y="517134"/>
            <a:ext cx="2586387" cy="1454004"/>
          </a:xfrm>
          <a:prstGeom prst="flowChartDecision">
            <a:avLst/>
          </a:prstGeom>
          <a:solidFill>
            <a:schemeClr val="accent2"/>
          </a:solidFill>
          <a:ln w="12700" cap="flat" cmpd="sng">
            <a:solidFill>
              <a:srgbClr val="AC5B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 denúncia é apta?</a:t>
            </a:r>
            <a:r>
              <a:rPr lang="pt-BR" sz="1200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¹</a:t>
            </a:r>
            <a:endParaRPr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grpSp>
        <p:nvGrpSpPr>
          <p:cNvPr id="332" name="Google Shape;332;p4"/>
          <p:cNvGrpSpPr/>
          <p:nvPr/>
        </p:nvGrpSpPr>
        <p:grpSpPr>
          <a:xfrm>
            <a:off x="4922383" y="881861"/>
            <a:ext cx="1856792" cy="689956"/>
            <a:chOff x="4028359" y="540325"/>
            <a:chExt cx="765277" cy="511875"/>
          </a:xfrm>
        </p:grpSpPr>
        <p:sp>
          <p:nvSpPr>
            <p:cNvPr id="333" name="Google Shape;333;p4"/>
            <p:cNvSpPr/>
            <p:nvPr/>
          </p:nvSpPr>
          <p:spPr>
            <a:xfrm>
              <a:off x="4028359" y="540325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4" name="Google Shape;334;p4"/>
            <p:cNvSpPr/>
            <p:nvPr/>
          </p:nvSpPr>
          <p:spPr>
            <a:xfrm>
              <a:off x="4042359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Preencher planilha 01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35" name="Google Shape;335;p4"/>
          <p:cNvGrpSpPr/>
          <p:nvPr/>
        </p:nvGrpSpPr>
        <p:grpSpPr>
          <a:xfrm>
            <a:off x="1273557" y="2397399"/>
            <a:ext cx="3406599" cy="627120"/>
            <a:chOff x="4028359" y="540325"/>
            <a:chExt cx="765277" cy="626128"/>
          </a:xfrm>
        </p:grpSpPr>
        <p:sp>
          <p:nvSpPr>
            <p:cNvPr id="336" name="Google Shape;336;p4"/>
            <p:cNvSpPr/>
            <p:nvPr/>
          </p:nvSpPr>
          <p:spPr>
            <a:xfrm>
              <a:off x="4028359" y="540325"/>
              <a:ext cx="765277" cy="626128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Arquivamento informando  o motivo para o não prosseguimento da denúncia</a:t>
              </a: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37" name="Google Shape;337;p4"/>
            <p:cNvSpPr/>
            <p:nvPr/>
          </p:nvSpPr>
          <p:spPr>
            <a:xfrm>
              <a:off x="4042360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338" name="Google Shape;338;p4"/>
          <p:cNvSpPr txBox="1"/>
          <p:nvPr/>
        </p:nvSpPr>
        <p:spPr>
          <a:xfrm>
            <a:off x="4368255" y="860387"/>
            <a:ext cx="41389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Sim</a:t>
            </a: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39" name="Google Shape;339;p4"/>
          <p:cNvSpPr txBox="1"/>
          <p:nvPr/>
        </p:nvSpPr>
        <p:spPr>
          <a:xfrm>
            <a:off x="3195192" y="2082931"/>
            <a:ext cx="43954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Não</a:t>
            </a: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grpSp>
        <p:nvGrpSpPr>
          <p:cNvPr id="340" name="Google Shape;340;p4"/>
          <p:cNvGrpSpPr/>
          <p:nvPr/>
        </p:nvGrpSpPr>
        <p:grpSpPr>
          <a:xfrm rot="-5400000" flipH="1">
            <a:off x="2934326" y="3066253"/>
            <a:ext cx="241641" cy="251718"/>
            <a:chOff x="4979431" y="686778"/>
            <a:chExt cx="512098" cy="189549"/>
          </a:xfrm>
        </p:grpSpPr>
        <p:sp>
          <p:nvSpPr>
            <p:cNvPr id="341" name="Google Shape;341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2" name="Google Shape;342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43" name="Google Shape;343;p4"/>
          <p:cNvGrpSpPr/>
          <p:nvPr/>
        </p:nvGrpSpPr>
        <p:grpSpPr>
          <a:xfrm>
            <a:off x="1305583" y="3341576"/>
            <a:ext cx="3406600" cy="537687"/>
            <a:chOff x="4028359" y="540325"/>
            <a:chExt cx="765277" cy="511875"/>
          </a:xfrm>
        </p:grpSpPr>
        <p:sp>
          <p:nvSpPr>
            <p:cNvPr id="344" name="Google Shape;344;p4"/>
            <p:cNvSpPr/>
            <p:nvPr/>
          </p:nvSpPr>
          <p:spPr>
            <a:xfrm>
              <a:off x="4028359" y="540325"/>
              <a:ext cx="765277" cy="477985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5" name="Google Shape;345;p4"/>
            <p:cNvSpPr/>
            <p:nvPr/>
          </p:nvSpPr>
          <p:spPr>
            <a:xfrm>
              <a:off x="4042359" y="540325"/>
              <a:ext cx="737277" cy="511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Preencher Planilha 01</a:t>
              </a:r>
              <a:endParaRPr sz="1100" b="0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52" name="Google Shape;352;p4"/>
          <p:cNvGrpSpPr/>
          <p:nvPr/>
        </p:nvGrpSpPr>
        <p:grpSpPr>
          <a:xfrm rot="-5400000" flipH="1">
            <a:off x="2933733" y="3874062"/>
            <a:ext cx="241641" cy="251718"/>
            <a:chOff x="4979431" y="686778"/>
            <a:chExt cx="512098" cy="189549"/>
          </a:xfrm>
        </p:grpSpPr>
        <p:sp>
          <p:nvSpPr>
            <p:cNvPr id="353" name="Google Shape;353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4" name="Google Shape;354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55" name="Google Shape;355;p4"/>
          <p:cNvGrpSpPr/>
          <p:nvPr/>
        </p:nvGrpSpPr>
        <p:grpSpPr>
          <a:xfrm rot="10800000" flipH="1">
            <a:off x="9431340" y="1032966"/>
            <a:ext cx="311488" cy="314827"/>
            <a:chOff x="4979431" y="686778"/>
            <a:chExt cx="512098" cy="189549"/>
          </a:xfrm>
        </p:grpSpPr>
        <p:sp>
          <p:nvSpPr>
            <p:cNvPr id="356" name="Google Shape;356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7" name="Google Shape;357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58" name="Google Shape;358;p4"/>
          <p:cNvGrpSpPr/>
          <p:nvPr/>
        </p:nvGrpSpPr>
        <p:grpSpPr>
          <a:xfrm>
            <a:off x="7296570" y="4044860"/>
            <a:ext cx="1856771" cy="981428"/>
            <a:chOff x="4028359" y="540325"/>
            <a:chExt cx="765300" cy="511800"/>
          </a:xfrm>
        </p:grpSpPr>
        <p:sp>
          <p:nvSpPr>
            <p:cNvPr id="359" name="Google Shape;359;p4"/>
            <p:cNvSpPr/>
            <p:nvPr/>
          </p:nvSpPr>
          <p:spPr>
            <a:xfrm>
              <a:off x="4028359" y="540325"/>
              <a:ext cx="765300" cy="477900"/>
            </a:xfrm>
            <a:prstGeom prst="roundRect">
              <a:avLst>
                <a:gd name="adj" fmla="val 10000"/>
              </a:avLst>
            </a:prstGeom>
            <a:solidFill>
              <a:schemeClr val="accent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0" name="Google Shape;360;p4"/>
            <p:cNvSpPr/>
            <p:nvPr/>
          </p:nvSpPr>
          <p:spPr>
            <a:xfrm>
              <a:off x="4042359" y="540325"/>
              <a:ext cx="737400" cy="51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Atualizar planilha 01 e planilha SIPAC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64" name="Google Shape;364;p4"/>
          <p:cNvGrpSpPr/>
          <p:nvPr/>
        </p:nvGrpSpPr>
        <p:grpSpPr>
          <a:xfrm rot="-5400000" flipH="1">
            <a:off x="10687745" y="1590683"/>
            <a:ext cx="311488" cy="314827"/>
            <a:chOff x="4979431" y="686778"/>
            <a:chExt cx="512098" cy="189549"/>
          </a:xfrm>
        </p:grpSpPr>
        <p:sp>
          <p:nvSpPr>
            <p:cNvPr id="365" name="Google Shape;365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6" name="Google Shape;366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70" name="Google Shape;370;p4"/>
          <p:cNvGrpSpPr/>
          <p:nvPr/>
        </p:nvGrpSpPr>
        <p:grpSpPr>
          <a:xfrm flipH="1">
            <a:off x="9261357" y="4368143"/>
            <a:ext cx="307723" cy="285821"/>
            <a:chOff x="4979431" y="686778"/>
            <a:chExt cx="512098" cy="189549"/>
          </a:xfrm>
        </p:grpSpPr>
        <p:sp>
          <p:nvSpPr>
            <p:cNvPr id="371" name="Google Shape;371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2" name="Google Shape;372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grpSp>
        <p:nvGrpSpPr>
          <p:cNvPr id="373" name="Google Shape;373;p4"/>
          <p:cNvGrpSpPr/>
          <p:nvPr/>
        </p:nvGrpSpPr>
        <p:grpSpPr>
          <a:xfrm flipH="1">
            <a:off x="3746500" y="4333875"/>
            <a:ext cx="3411855" cy="285750"/>
            <a:chOff x="4979431" y="686778"/>
            <a:chExt cx="512098" cy="189549"/>
          </a:xfrm>
        </p:grpSpPr>
        <p:sp>
          <p:nvSpPr>
            <p:cNvPr id="374" name="Google Shape;374;p4"/>
            <p:cNvSpPr/>
            <p:nvPr/>
          </p:nvSpPr>
          <p:spPr>
            <a:xfrm rot="10790683" flipH="1">
              <a:off x="4979685" y="687471"/>
              <a:ext cx="511590" cy="188163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ABBA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5" name="Google Shape;375;p4"/>
            <p:cNvSpPr/>
            <p:nvPr/>
          </p:nvSpPr>
          <p:spPr>
            <a:xfrm rot="10790683">
              <a:off x="4979685" y="725180"/>
              <a:ext cx="455141" cy="1128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pic>
        <p:nvPicPr>
          <p:cNvPr id="376" name="Google Shape;376;p4"/>
          <p:cNvPicPr preferRelativeResize="0"/>
          <p:nvPr/>
        </p:nvPicPr>
        <p:blipFill rotWithShape="1">
          <a:blip r:embed="rId1"/>
          <a:srcRect l="10435" t="38207" r="5268" b="43770"/>
          <a:stretch>
            <a:fillRect/>
          </a:stretch>
        </p:blipFill>
        <p:spPr>
          <a:xfrm>
            <a:off x="0" y="5697225"/>
            <a:ext cx="2060570" cy="3115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328;p4"/>
          <p:cNvSpPr/>
          <p:nvPr/>
        </p:nvSpPr>
        <p:spPr>
          <a:xfrm>
            <a:off x="9742805" y="4069715"/>
            <a:ext cx="2184400" cy="956310"/>
          </a:xfrm>
          <a:prstGeom prst="flowChartDecision">
            <a:avLst/>
          </a:prstGeom>
          <a:solidFill>
            <a:schemeClr val="accent2"/>
          </a:solidFill>
          <a:ln w="12700" cap="flat" cmpd="sng">
            <a:solidFill>
              <a:srgbClr val="AC5B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U</a:t>
            </a:r>
            <a:r>
              <a:rPr lang="pt-BR" sz="1000" b="0" i="0" u="none" strike="noStrike" cap="none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nidade de apuração decide  sobre a  admissibilidade</a:t>
            </a:r>
            <a:r>
              <a:rPr lang="pt-BR" sz="1200" b="0" i="0" u="none" strike="noStrike" cap="none" baseline="30000" dirty="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</a:t>
            </a:r>
            <a:endParaRPr lang="pt-BR" sz="1200" b="0" i="0" u="none" strike="noStrike" cap="none" baseline="30000" dirty="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5"/>
          <p:cNvSpPr txBox="1"/>
          <p:nvPr/>
        </p:nvSpPr>
        <p:spPr>
          <a:xfrm>
            <a:off x="4667034" y="126472"/>
            <a:ext cx="286036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pt-BR" sz="2400" b="0" i="0" u="none" strike="noStrike" cap="none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SOLICITAÇÃO/FALA.BR</a:t>
            </a:r>
            <a:endParaRPr sz="2400" b="0" i="0" u="none" strike="noStrike" cap="none">
              <a:solidFill>
                <a:srgbClr val="FF9F1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sp>
        <p:nvSpPr>
          <p:cNvPr id="383" name="Google Shape;383;p5"/>
          <p:cNvSpPr/>
          <p:nvPr/>
        </p:nvSpPr>
        <p:spPr>
          <a:xfrm>
            <a:off x="0" y="6552975"/>
            <a:ext cx="12192000" cy="305025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¹Prazo de 20 dias. Caso necessário, o prazo para resposta pode ser prorrogado por mais 20 dias, mediante justificativa.</a:t>
            </a:r>
            <a:endParaRPr sz="10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grpSp>
        <p:nvGrpSpPr>
          <p:cNvPr id="384" name="Google Shape;384;p5"/>
          <p:cNvGrpSpPr/>
          <p:nvPr/>
        </p:nvGrpSpPr>
        <p:grpSpPr>
          <a:xfrm>
            <a:off x="639292" y="1359219"/>
            <a:ext cx="10937083" cy="4239956"/>
            <a:chOff x="163640" y="1393156"/>
            <a:chExt cx="10937083" cy="4239956"/>
          </a:xfrm>
        </p:grpSpPr>
        <p:grpSp>
          <p:nvGrpSpPr>
            <p:cNvPr id="385" name="Google Shape;385;p5"/>
            <p:cNvGrpSpPr/>
            <p:nvPr/>
          </p:nvGrpSpPr>
          <p:grpSpPr>
            <a:xfrm>
              <a:off x="1757640" y="1415601"/>
              <a:ext cx="1824988" cy="884983"/>
              <a:chOff x="4028359" y="540325"/>
              <a:chExt cx="765277" cy="511875"/>
            </a:xfrm>
          </p:grpSpPr>
          <p:sp>
            <p:nvSpPr>
              <p:cNvPr id="386" name="Google Shape;386;p5"/>
              <p:cNvSpPr/>
              <p:nvPr/>
            </p:nvSpPr>
            <p:spPr>
              <a:xfrm>
                <a:off x="4028359" y="540325"/>
                <a:ext cx="765277" cy="477985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87" name="Google Shape;387;p5"/>
              <p:cNvSpPr/>
              <p:nvPr/>
            </p:nvSpPr>
            <p:spPr>
              <a:xfrm>
                <a:off x="4042359" y="540325"/>
                <a:ext cx="737277" cy="5118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Encaminhamento à unidade responsável pela prestação do serviço para se manifestar à possibilidade ou não de implementação</a:t>
                </a:r>
                <a:endParaRPr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388" name="Google Shape;388;p5"/>
            <p:cNvSpPr/>
            <p:nvPr/>
          </p:nvSpPr>
          <p:spPr>
            <a:xfrm>
              <a:off x="163640" y="1512639"/>
              <a:ext cx="1103637" cy="690905"/>
            </a:xfrm>
            <a:prstGeom prst="ellipse">
              <a:avLst/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 w="9525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Início</a:t>
              </a: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grpSp>
          <p:nvGrpSpPr>
            <p:cNvPr id="389" name="Google Shape;389;p5"/>
            <p:cNvGrpSpPr/>
            <p:nvPr/>
          </p:nvGrpSpPr>
          <p:grpSpPr>
            <a:xfrm rot="10800000" flipH="1">
              <a:off x="1452293" y="1677921"/>
              <a:ext cx="202736" cy="264235"/>
              <a:chOff x="4979431" y="686778"/>
              <a:chExt cx="512098" cy="189549"/>
            </a:xfrm>
          </p:grpSpPr>
          <p:sp>
            <p:nvSpPr>
              <p:cNvPr id="390" name="Google Shape;390;p5"/>
              <p:cNvSpPr/>
              <p:nvPr/>
            </p:nvSpPr>
            <p:spPr>
              <a:xfrm rot="10790683" flipH="1">
                <a:off x="4979685" y="687471"/>
                <a:ext cx="511590" cy="188163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91" name="Google Shape;391;p5"/>
              <p:cNvSpPr/>
              <p:nvPr/>
            </p:nvSpPr>
            <p:spPr>
              <a:xfrm rot="10790683">
                <a:off x="4979685" y="725180"/>
                <a:ext cx="455141" cy="1128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392" name="Google Shape;392;p5"/>
            <p:cNvSpPr/>
            <p:nvPr/>
          </p:nvSpPr>
          <p:spPr>
            <a:xfrm>
              <a:off x="9601382" y="4942207"/>
              <a:ext cx="1103637" cy="690905"/>
            </a:xfrm>
            <a:prstGeom prst="ellipse">
              <a:avLst/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 w="9525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Fim</a:t>
              </a:r>
              <a:endPara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393" name="Google Shape;393;p5"/>
            <p:cNvGrpSpPr/>
            <p:nvPr/>
          </p:nvGrpSpPr>
          <p:grpSpPr>
            <a:xfrm rot="10800000" flipH="1">
              <a:off x="3718036" y="1696678"/>
              <a:ext cx="202736" cy="264235"/>
              <a:chOff x="4979431" y="686778"/>
              <a:chExt cx="512098" cy="189549"/>
            </a:xfrm>
          </p:grpSpPr>
          <p:sp>
            <p:nvSpPr>
              <p:cNvPr id="394" name="Google Shape;394;p5"/>
              <p:cNvSpPr/>
              <p:nvPr/>
            </p:nvSpPr>
            <p:spPr>
              <a:xfrm rot="10790683" flipH="1">
                <a:off x="4979685" y="687471"/>
                <a:ext cx="511590" cy="188163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95" name="Google Shape;395;p5"/>
              <p:cNvSpPr/>
              <p:nvPr/>
            </p:nvSpPr>
            <p:spPr>
              <a:xfrm rot="10790683">
                <a:off x="4979685" y="725180"/>
                <a:ext cx="455141" cy="1128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396" name="Google Shape;396;p5"/>
            <p:cNvGrpSpPr/>
            <p:nvPr/>
          </p:nvGrpSpPr>
          <p:grpSpPr>
            <a:xfrm>
              <a:off x="3984833" y="1422305"/>
              <a:ext cx="2000601" cy="933124"/>
              <a:chOff x="4028359" y="540325"/>
              <a:chExt cx="765277" cy="511875"/>
            </a:xfrm>
          </p:grpSpPr>
          <p:sp>
            <p:nvSpPr>
              <p:cNvPr id="397" name="Google Shape;397;p5"/>
              <p:cNvSpPr/>
              <p:nvPr/>
            </p:nvSpPr>
            <p:spPr>
              <a:xfrm>
                <a:off x="4028359" y="540325"/>
                <a:ext cx="765277" cy="477985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398" name="Google Shape;398;p5"/>
              <p:cNvSpPr/>
              <p:nvPr/>
            </p:nvSpPr>
            <p:spPr>
              <a:xfrm>
                <a:off x="4042359" y="540325"/>
                <a:ext cx="737277" cy="5118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Preencher planilha 01</a:t>
                </a:r>
                <a:endParaRPr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401" name="Google Shape;401;p5"/>
            <p:cNvSpPr/>
            <p:nvPr/>
          </p:nvSpPr>
          <p:spPr>
            <a:xfrm rot="9317" flipH="1">
              <a:off x="6116268" y="1731516"/>
              <a:ext cx="180187" cy="1573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 panose="020B0604020202020204"/>
                <a:buNone/>
              </a:pPr>
              <a:endParaRPr sz="8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405" name="Google Shape;405;p5"/>
            <p:cNvGrpSpPr/>
            <p:nvPr/>
          </p:nvGrpSpPr>
          <p:grpSpPr>
            <a:xfrm rot="-5400000" flipH="1">
              <a:off x="8918545" y="1467607"/>
              <a:ext cx="1012030" cy="1493510"/>
              <a:chOff x="3771010" y="-61125"/>
              <a:chExt cx="1663816" cy="899202"/>
            </a:xfrm>
          </p:grpSpPr>
          <p:sp>
            <p:nvSpPr>
              <p:cNvPr id="406" name="Google Shape;406;p5"/>
              <p:cNvSpPr/>
              <p:nvPr/>
            </p:nvSpPr>
            <p:spPr>
              <a:xfrm rot="16200000" flipH="1">
                <a:off x="3934235" y="-224350"/>
                <a:ext cx="187353" cy="513803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07" name="Google Shape;407;p5"/>
              <p:cNvSpPr/>
              <p:nvPr/>
            </p:nvSpPr>
            <p:spPr>
              <a:xfrm rot="10790683">
                <a:off x="4979685" y="725180"/>
                <a:ext cx="455141" cy="1128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endParaRPr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408" name="Google Shape;408;p5"/>
            <p:cNvGrpSpPr/>
            <p:nvPr/>
          </p:nvGrpSpPr>
          <p:grpSpPr>
            <a:xfrm>
              <a:off x="9139933" y="1439916"/>
              <a:ext cx="1960790" cy="1280714"/>
              <a:chOff x="4043452" y="-162633"/>
              <a:chExt cx="765277" cy="513561"/>
            </a:xfrm>
          </p:grpSpPr>
          <p:sp>
            <p:nvSpPr>
              <p:cNvPr id="409" name="Google Shape;409;p5"/>
              <p:cNvSpPr/>
              <p:nvPr/>
            </p:nvSpPr>
            <p:spPr>
              <a:xfrm>
                <a:off x="4043452" y="-162633"/>
                <a:ext cx="765277" cy="513561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10" name="Google Shape;410;p5"/>
              <p:cNvSpPr/>
              <p:nvPr/>
            </p:nvSpPr>
            <p:spPr>
              <a:xfrm>
                <a:off x="4071452" y="-153060"/>
                <a:ext cx="737277" cy="4944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r>
                  <a:rPr lang="pt-BR" sz="1200" b="0" i="0" u="none" strike="noStrike" cap="none" dirty="0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Ouvidoria encaminha resposta conclusiva ao usuário contendo informação sobre a possibilidade, a forma e o meio de atendimento.</a:t>
                </a:r>
                <a:endParaRPr sz="1200" b="0" i="0" u="none" strike="noStrike" cap="none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411" name="Google Shape;411;p5"/>
            <p:cNvGrpSpPr/>
            <p:nvPr/>
          </p:nvGrpSpPr>
          <p:grpSpPr>
            <a:xfrm rot="-5400000" flipH="1">
              <a:off x="9302249" y="3528509"/>
              <a:ext cx="1707901" cy="312525"/>
              <a:chOff x="2626973" y="711240"/>
              <a:chExt cx="2807853" cy="188163"/>
            </a:xfrm>
          </p:grpSpPr>
          <p:sp>
            <p:nvSpPr>
              <p:cNvPr id="412" name="Google Shape;412;p5"/>
              <p:cNvSpPr/>
              <p:nvPr/>
            </p:nvSpPr>
            <p:spPr>
              <a:xfrm rot="10790683" flipH="1">
                <a:off x="2626973" y="711240"/>
                <a:ext cx="511590" cy="188163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13" name="Google Shape;413;p5"/>
              <p:cNvSpPr/>
              <p:nvPr/>
            </p:nvSpPr>
            <p:spPr>
              <a:xfrm rot="10790683">
                <a:off x="4979685" y="725180"/>
                <a:ext cx="455141" cy="1128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endParaRPr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414" name="Google Shape;414;p5"/>
            <p:cNvGrpSpPr/>
            <p:nvPr/>
          </p:nvGrpSpPr>
          <p:grpSpPr>
            <a:xfrm>
              <a:off x="6605490" y="1393156"/>
              <a:ext cx="1921366" cy="981556"/>
              <a:chOff x="3028127" y="531735"/>
              <a:chExt cx="765277" cy="511875"/>
            </a:xfrm>
          </p:grpSpPr>
          <p:sp>
            <p:nvSpPr>
              <p:cNvPr id="415" name="Google Shape;415;p5"/>
              <p:cNvSpPr/>
              <p:nvPr/>
            </p:nvSpPr>
            <p:spPr>
              <a:xfrm>
                <a:off x="3028127" y="565558"/>
                <a:ext cx="765277" cy="477985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16" name="Google Shape;416;p5"/>
              <p:cNvSpPr/>
              <p:nvPr/>
            </p:nvSpPr>
            <p:spPr>
              <a:xfrm>
                <a:off x="3048115" y="531735"/>
                <a:ext cx="737277" cy="5118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 dirty="0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Resposta ao ofício¹</a:t>
                </a:r>
                <a:endParaRPr sz="1100" b="0" i="0" u="none" strike="noStrike" cap="none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417" name="Google Shape;417;p5"/>
            <p:cNvGrpSpPr/>
            <p:nvPr/>
          </p:nvGrpSpPr>
          <p:grpSpPr>
            <a:xfrm rot="10800000" flipH="1">
              <a:off x="6227547" y="1708620"/>
              <a:ext cx="2735908" cy="262303"/>
              <a:chOff x="-1475900" y="689585"/>
              <a:chExt cx="6910726" cy="188163"/>
            </a:xfrm>
          </p:grpSpPr>
          <p:sp>
            <p:nvSpPr>
              <p:cNvPr id="418" name="Google Shape;418;p5"/>
              <p:cNvSpPr/>
              <p:nvPr/>
            </p:nvSpPr>
            <p:spPr>
              <a:xfrm rot="10790683" flipH="1">
                <a:off x="-1475900" y="689585"/>
                <a:ext cx="511590" cy="188163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19" name="Google Shape;419;p5"/>
              <p:cNvSpPr/>
              <p:nvPr/>
            </p:nvSpPr>
            <p:spPr>
              <a:xfrm rot="10790683">
                <a:off x="4979685" y="725180"/>
                <a:ext cx="455141" cy="1128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423" name="Google Shape;423;p5"/>
            <p:cNvGrpSpPr/>
            <p:nvPr/>
          </p:nvGrpSpPr>
          <p:grpSpPr>
            <a:xfrm>
              <a:off x="9188458" y="3340705"/>
              <a:ext cx="1877772" cy="981428"/>
              <a:chOff x="5095642" y="-90977"/>
              <a:chExt cx="773956" cy="511800"/>
            </a:xfrm>
          </p:grpSpPr>
          <p:sp>
            <p:nvSpPr>
              <p:cNvPr id="424" name="Google Shape;424;p5"/>
              <p:cNvSpPr/>
              <p:nvPr/>
            </p:nvSpPr>
            <p:spPr>
              <a:xfrm>
                <a:off x="5095642" y="-88631"/>
                <a:ext cx="765300" cy="477900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25" name="Google Shape;425;p5"/>
              <p:cNvSpPr/>
              <p:nvPr/>
            </p:nvSpPr>
            <p:spPr>
              <a:xfrm>
                <a:off x="5132198" y="-90977"/>
                <a:ext cx="737400" cy="511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 dirty="0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Atualizar planilha 01 e planilha SIPAC</a:t>
                </a:r>
                <a:endParaRPr sz="1100" b="0" i="0" u="none" strike="noStrike" cap="none" dirty="0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428" name="Google Shape;428;p5"/>
            <p:cNvSpPr/>
            <p:nvPr/>
          </p:nvSpPr>
          <p:spPr>
            <a:xfrm rot="10809317" flipH="1">
              <a:off x="8647833" y="4999591"/>
              <a:ext cx="273497" cy="1702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429" name="Google Shape;429;p5"/>
            <p:cNvGrpSpPr/>
            <p:nvPr/>
          </p:nvGrpSpPr>
          <p:grpSpPr>
            <a:xfrm flipH="1">
              <a:off x="6161953" y="4461149"/>
              <a:ext cx="4133114" cy="719589"/>
              <a:chOff x="-1443306" y="360864"/>
              <a:chExt cx="6878132" cy="477213"/>
            </a:xfrm>
          </p:grpSpPr>
          <p:sp>
            <p:nvSpPr>
              <p:cNvPr id="430" name="Google Shape;430;p5"/>
              <p:cNvSpPr/>
              <p:nvPr/>
            </p:nvSpPr>
            <p:spPr>
              <a:xfrm rot="16200000" flipH="1">
                <a:off x="-1309156" y="226714"/>
                <a:ext cx="203872" cy="472172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31" name="Google Shape;431;p5"/>
              <p:cNvSpPr/>
              <p:nvPr/>
            </p:nvSpPr>
            <p:spPr>
              <a:xfrm rot="10790683">
                <a:off x="4979685" y="725180"/>
                <a:ext cx="455141" cy="1128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endParaRPr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</p:grpSp>
      <p:pic>
        <p:nvPicPr>
          <p:cNvPr id="432" name="Google Shape;432;p5"/>
          <p:cNvPicPr preferRelativeResize="0"/>
          <p:nvPr/>
        </p:nvPicPr>
        <p:blipFill rotWithShape="1">
          <a:blip r:embed="rId1"/>
          <a:srcRect l="10435" t="38207" r="5268" b="43770"/>
          <a:stretch>
            <a:fillRect/>
          </a:stretch>
        </p:blipFill>
        <p:spPr>
          <a:xfrm>
            <a:off x="0" y="6023825"/>
            <a:ext cx="3054030" cy="461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1385f9ec91a_1_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ATENDIMENTO</a:t>
            </a:r>
            <a:r>
              <a:rPr lang="pt-BR"/>
              <a:t> </a:t>
            </a:r>
            <a:r>
              <a:rPr lang="pt-BR" sz="2800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AO</a:t>
            </a:r>
            <a:r>
              <a:rPr lang="pt-BR"/>
              <a:t> </a:t>
            </a:r>
            <a:r>
              <a:rPr lang="pt-BR" sz="2800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USUÁRIO</a:t>
            </a:r>
            <a:endParaRPr lang="pt-BR" sz="2800">
              <a:solidFill>
                <a:srgbClr val="FF9F1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sp>
        <p:nvSpPr>
          <p:cNvPr id="439" name="Google Shape;439;g1385f9ec91a_1_8"/>
          <p:cNvSpPr txBox="1">
            <a:spLocks noGrp="1"/>
          </p:cNvSpPr>
          <p:nvPr>
            <p:ph type="body" idx="1"/>
          </p:nvPr>
        </p:nvSpPr>
        <p:spPr>
          <a:xfrm>
            <a:off x="1598295" y="1825625"/>
            <a:ext cx="8424545" cy="419798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47500" lnSpcReduction="2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 b="1"/>
              <a:t>Lei 13460_2017, CAPÍTULO II</a:t>
            </a:r>
            <a:endParaRPr b="1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 b="1"/>
              <a:t>Art. 5º</a:t>
            </a:r>
            <a:r>
              <a:rPr lang="pt-BR"/>
              <a:t> O usuário de serviço público tem direito à adequada prestação dos serviços, devendo os agentes públicos e prestadores de serviços públicos observar as seguintes diretrizes:</a:t>
            </a:r>
            <a:endParaRPr lang="pt-BR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/>
              <a:t>I - urbanidade, respeito, acessibilidade e cortesia no atendimento aos usuários;</a:t>
            </a:r>
            <a:endParaRPr lang="pt-BR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/>
              <a:t>II - presunção de boa-fé do usuário;</a:t>
            </a:r>
            <a:endParaRPr lang="pt-BR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/>
              <a:t>(...)</a:t>
            </a:r>
            <a:endParaRPr lang="pt-BR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/>
              <a:t>V - igualdade no tratamento aos usuários, vedado qualquer tipo de discriminação;</a:t>
            </a:r>
            <a:endParaRPr lang="pt-BR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/>
              <a:t>VI - cumprimento de prazos e normas procedimentais;</a:t>
            </a:r>
            <a:endParaRPr lang="pt-BR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/>
              <a:t>VII - definição, publicidade e observância de horários e normas compatíveis com o bom atendimento ao usuário;</a:t>
            </a:r>
            <a:endParaRPr lang="pt-BR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/>
              <a:t>(...)</a:t>
            </a:r>
            <a:endParaRPr lang="pt-BR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/>
              <a:t>XII - observância dos códigos de ética ou de conduta aplicáveis às várias categorias de agentes públicos;</a:t>
            </a:r>
            <a:endParaRPr lang="pt-BR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000"/>
              <a:buFont typeface="Arial" panose="020B0604020202020204"/>
              <a:buNone/>
            </a:pPr>
            <a:r>
              <a:rPr lang="pt-BR"/>
              <a:t>(...)</a:t>
            </a:r>
            <a:endParaRPr lang="pt-BR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/>
              <a:t>XIV - utilização de linguagem simples e compreensível, evitando o uso de siglas, jargões e estrangeirismos; </a:t>
            </a:r>
            <a:endParaRPr lang="pt-BR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/>
              <a:t>(...)</a:t>
            </a:r>
            <a:endParaRPr lang="pt-BR"/>
          </a:p>
        </p:txBody>
      </p:sp>
      <p:sp>
        <p:nvSpPr>
          <p:cNvPr id="441" name="Google Shape;441;g1385f9ec91a_1_8"/>
          <p:cNvSpPr/>
          <p:nvPr/>
        </p:nvSpPr>
        <p:spPr>
          <a:xfrm>
            <a:off x="0" y="6552975"/>
            <a:ext cx="12192000" cy="305100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442" name="Google Shape;442;g1385f9ec91a_1_8"/>
          <p:cNvPicPr preferRelativeResize="0"/>
          <p:nvPr/>
        </p:nvPicPr>
        <p:blipFill rotWithShape="1">
          <a:blip r:embed="rId1"/>
          <a:srcRect l="10435" t="38206" r="5268" b="43770"/>
          <a:stretch>
            <a:fillRect/>
          </a:stretch>
        </p:blipFill>
        <p:spPr>
          <a:xfrm>
            <a:off x="0" y="6023825"/>
            <a:ext cx="3054030" cy="461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140290a6277_1_0"/>
          <p:cNvSpPr txBox="1"/>
          <p:nvPr/>
        </p:nvSpPr>
        <p:spPr>
          <a:xfrm>
            <a:off x="4087125" y="126475"/>
            <a:ext cx="4216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pt-BR" sz="2400" b="0" i="0" u="none" strike="noStrike" cap="none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Atendimento Presencial</a:t>
            </a:r>
            <a:endParaRPr sz="2400" b="0" i="0" u="none" strike="noStrike" cap="none">
              <a:solidFill>
                <a:srgbClr val="FF9F1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sp>
        <p:nvSpPr>
          <p:cNvPr id="449" name="Google Shape;449;g140290a6277_1_0"/>
          <p:cNvSpPr/>
          <p:nvPr/>
        </p:nvSpPr>
        <p:spPr>
          <a:xfrm>
            <a:off x="0" y="6552975"/>
            <a:ext cx="12192000" cy="305100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1 - De acordo com a Lei 13460 Cap. II Art. 5,  dos direitos e deveres dos usúarios .</a:t>
            </a:r>
            <a:endParaRPr sz="100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450" name="Google Shape;450;g140290a6277_1_0"/>
          <p:cNvPicPr preferRelativeResize="0"/>
          <p:nvPr/>
        </p:nvPicPr>
        <p:blipFill rotWithShape="1">
          <a:blip r:embed="rId1"/>
          <a:srcRect l="10435" t="38207" r="5268" b="43770"/>
          <a:stretch>
            <a:fillRect/>
          </a:stretch>
        </p:blipFill>
        <p:spPr>
          <a:xfrm>
            <a:off x="0" y="6023825"/>
            <a:ext cx="3054030" cy="461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51" name="Google Shape;451;g140290a6277_1_0"/>
          <p:cNvGrpSpPr/>
          <p:nvPr/>
        </p:nvGrpSpPr>
        <p:grpSpPr>
          <a:xfrm>
            <a:off x="877818" y="1398294"/>
            <a:ext cx="9216162" cy="4781947"/>
            <a:chOff x="447855" y="1460752"/>
            <a:chExt cx="9154983" cy="4691328"/>
          </a:xfrm>
        </p:grpSpPr>
        <p:grpSp>
          <p:nvGrpSpPr>
            <p:cNvPr id="452" name="Google Shape;452;g140290a6277_1_0"/>
            <p:cNvGrpSpPr/>
            <p:nvPr/>
          </p:nvGrpSpPr>
          <p:grpSpPr>
            <a:xfrm>
              <a:off x="1969021" y="1562686"/>
              <a:ext cx="1174156" cy="546664"/>
              <a:chOff x="4117074" y="625401"/>
              <a:chExt cx="492371" cy="316192"/>
            </a:xfrm>
          </p:grpSpPr>
          <p:sp>
            <p:nvSpPr>
              <p:cNvPr id="453" name="Google Shape;453;g140290a6277_1_0"/>
              <p:cNvSpPr/>
              <p:nvPr/>
            </p:nvSpPr>
            <p:spPr>
              <a:xfrm>
                <a:off x="4117074" y="625401"/>
                <a:ext cx="492371" cy="316192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54" name="Google Shape;454;g140290a6277_1_0"/>
              <p:cNvSpPr/>
              <p:nvPr/>
            </p:nvSpPr>
            <p:spPr>
              <a:xfrm>
                <a:off x="4158684" y="656871"/>
                <a:ext cx="413158" cy="24874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Acolhimento¹</a:t>
                </a:r>
                <a:endParaRPr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455" name="Google Shape;455;g140290a6277_1_0"/>
            <p:cNvSpPr/>
            <p:nvPr/>
          </p:nvSpPr>
          <p:spPr>
            <a:xfrm>
              <a:off x="447855" y="1491138"/>
              <a:ext cx="1103700" cy="690900"/>
            </a:xfrm>
            <a:prstGeom prst="ellipse">
              <a:avLst/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12" scaled="0"/>
            </a:gradFill>
            <a:ln w="9525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Início</a:t>
              </a: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grpSp>
          <p:nvGrpSpPr>
            <p:cNvPr id="456" name="Google Shape;456;g140290a6277_1_0"/>
            <p:cNvGrpSpPr/>
            <p:nvPr/>
          </p:nvGrpSpPr>
          <p:grpSpPr>
            <a:xfrm rot="10800000" flipH="1">
              <a:off x="1452381" y="1696698"/>
              <a:ext cx="407213" cy="264302"/>
              <a:chOff x="4979579" y="673270"/>
              <a:chExt cx="1028581" cy="189600"/>
            </a:xfrm>
          </p:grpSpPr>
          <p:sp>
            <p:nvSpPr>
              <p:cNvPr id="457" name="Google Shape;457;g140290a6277_1_0"/>
              <p:cNvSpPr/>
              <p:nvPr/>
            </p:nvSpPr>
            <p:spPr>
              <a:xfrm rot="10789919" flipH="1">
                <a:off x="5496383" y="674020"/>
                <a:ext cx="511502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58" name="Google Shape;458;g140290a6277_1_0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459" name="Google Shape;459;g140290a6277_1_0"/>
            <p:cNvSpPr/>
            <p:nvPr/>
          </p:nvSpPr>
          <p:spPr>
            <a:xfrm>
              <a:off x="7317307" y="5461180"/>
              <a:ext cx="1103700" cy="690900"/>
            </a:xfrm>
            <a:prstGeom prst="ellipse">
              <a:avLst/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12" scaled="0"/>
            </a:gradFill>
            <a:ln w="9525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Fim</a:t>
              </a:r>
              <a:endPara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460" name="Google Shape;460;g140290a6277_1_0"/>
            <p:cNvGrpSpPr/>
            <p:nvPr/>
          </p:nvGrpSpPr>
          <p:grpSpPr>
            <a:xfrm rot="10800000" flipH="1">
              <a:off x="3224538" y="1696697"/>
              <a:ext cx="673882" cy="264302"/>
              <a:chOff x="3732820" y="686727"/>
              <a:chExt cx="1702157" cy="189600"/>
            </a:xfrm>
          </p:grpSpPr>
          <p:sp>
            <p:nvSpPr>
              <p:cNvPr id="461" name="Google Shape;461;g140290a6277_1_0"/>
              <p:cNvSpPr/>
              <p:nvPr/>
            </p:nvSpPr>
            <p:spPr>
              <a:xfrm rot="10789919" flipH="1">
                <a:off x="3733095" y="687477"/>
                <a:ext cx="511501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62" name="Google Shape;462;g140290a6277_1_0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463" name="Google Shape;463;g140290a6277_1_0"/>
            <p:cNvGrpSpPr/>
            <p:nvPr/>
          </p:nvGrpSpPr>
          <p:grpSpPr>
            <a:xfrm rot="10800000" flipH="1">
              <a:off x="5669366" y="1701561"/>
              <a:ext cx="627184" cy="264302"/>
              <a:chOff x="3850774" y="669978"/>
              <a:chExt cx="1584203" cy="189600"/>
            </a:xfrm>
          </p:grpSpPr>
          <p:sp>
            <p:nvSpPr>
              <p:cNvPr id="464" name="Google Shape;464;g140290a6277_1_0"/>
              <p:cNvSpPr/>
              <p:nvPr/>
            </p:nvSpPr>
            <p:spPr>
              <a:xfrm rot="10789919" flipH="1">
                <a:off x="3851049" y="670728"/>
                <a:ext cx="511501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65" name="Google Shape;465;g140290a6277_1_0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466" name="Google Shape;466;g140290a6277_1_0"/>
            <p:cNvGrpSpPr/>
            <p:nvPr/>
          </p:nvGrpSpPr>
          <p:grpSpPr>
            <a:xfrm>
              <a:off x="5974742" y="1536760"/>
              <a:ext cx="956591" cy="534899"/>
              <a:chOff x="3887135" y="508993"/>
              <a:chExt cx="328782" cy="295786"/>
            </a:xfrm>
          </p:grpSpPr>
          <p:sp>
            <p:nvSpPr>
              <p:cNvPr id="467" name="Google Shape;467;g140290a6277_1_0"/>
              <p:cNvSpPr/>
              <p:nvPr/>
            </p:nvSpPr>
            <p:spPr>
              <a:xfrm>
                <a:off x="3887135" y="508993"/>
                <a:ext cx="328782" cy="287472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68" name="Google Shape;468;g140290a6277_1_0"/>
              <p:cNvSpPr/>
              <p:nvPr/>
            </p:nvSpPr>
            <p:spPr>
              <a:xfrm>
                <a:off x="3892227" y="587161"/>
                <a:ext cx="317230" cy="2176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r>
                  <a:rPr lang="pt-BR" sz="12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Pedido de Informação</a:t>
                </a: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grpSp>
          <p:nvGrpSpPr>
            <p:cNvPr id="469" name="Google Shape;469;g140290a6277_1_0"/>
            <p:cNvGrpSpPr/>
            <p:nvPr/>
          </p:nvGrpSpPr>
          <p:grpSpPr>
            <a:xfrm>
              <a:off x="7507662" y="2848717"/>
              <a:ext cx="1639517" cy="591444"/>
              <a:chOff x="3406392" y="402290"/>
              <a:chExt cx="639887" cy="237166"/>
            </a:xfrm>
          </p:grpSpPr>
          <p:sp>
            <p:nvSpPr>
              <p:cNvPr id="470" name="Google Shape;470;g140290a6277_1_0"/>
              <p:cNvSpPr/>
              <p:nvPr/>
            </p:nvSpPr>
            <p:spPr>
              <a:xfrm>
                <a:off x="3406392" y="402290"/>
                <a:ext cx="639887" cy="237166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71" name="Google Shape;471;g140290a6277_1_0"/>
              <p:cNvSpPr/>
              <p:nvPr/>
            </p:nvSpPr>
            <p:spPr>
              <a:xfrm>
                <a:off x="3409879" y="430725"/>
                <a:ext cx="632912" cy="1836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r>
                  <a:rPr lang="pt-BR" sz="12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Analisar qual setor é o responsável.</a:t>
                </a:r>
                <a:endParaRPr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472" name="Google Shape;472;g140290a6277_1_0"/>
            <p:cNvSpPr/>
            <p:nvPr/>
          </p:nvSpPr>
          <p:spPr>
            <a:xfrm>
              <a:off x="7892095" y="1460752"/>
              <a:ext cx="1710743" cy="7453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A ouvidoria possui a informação?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473" name="Google Shape;473;g140290a6277_1_0"/>
            <p:cNvGrpSpPr/>
            <p:nvPr/>
          </p:nvGrpSpPr>
          <p:grpSpPr>
            <a:xfrm rot="10800000" flipH="1">
              <a:off x="7071822" y="1690804"/>
              <a:ext cx="1891728" cy="264302"/>
              <a:chOff x="656666" y="700942"/>
              <a:chExt cx="4778311" cy="189600"/>
            </a:xfrm>
          </p:grpSpPr>
          <p:sp>
            <p:nvSpPr>
              <p:cNvPr id="474" name="Google Shape;474;g140290a6277_1_0"/>
              <p:cNvSpPr/>
              <p:nvPr/>
            </p:nvSpPr>
            <p:spPr>
              <a:xfrm rot="10789919" flipH="1">
                <a:off x="656941" y="701692"/>
                <a:ext cx="511501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75" name="Google Shape;475;g140290a6277_1_0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476" name="Google Shape;476;g140290a6277_1_0"/>
            <p:cNvSpPr/>
            <p:nvPr/>
          </p:nvSpPr>
          <p:spPr>
            <a:xfrm rot="-10790935" flipH="1">
              <a:off x="8647865" y="4999711"/>
              <a:ext cx="273471" cy="1700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477" name="Google Shape;477;g140290a6277_1_0"/>
            <p:cNvGrpSpPr/>
            <p:nvPr/>
          </p:nvGrpSpPr>
          <p:grpSpPr>
            <a:xfrm flipH="1">
              <a:off x="1721628" y="2838337"/>
              <a:ext cx="4713919" cy="2343280"/>
              <a:chOff x="4979579" y="-715343"/>
              <a:chExt cx="7844765" cy="1554002"/>
            </a:xfrm>
          </p:grpSpPr>
          <p:sp>
            <p:nvSpPr>
              <p:cNvPr id="478" name="Google Shape;478;g140290a6277_1_0"/>
              <p:cNvSpPr/>
              <p:nvPr/>
            </p:nvSpPr>
            <p:spPr>
              <a:xfrm rot="10789919" flipH="1">
                <a:off x="12464639" y="-714816"/>
                <a:ext cx="359430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479" name="Google Shape;479;g140290a6277_1_0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endParaRPr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</p:grpSp>
      <p:sp>
        <p:nvSpPr>
          <p:cNvPr id="480" name="Google Shape;480;g140290a6277_1_0"/>
          <p:cNvSpPr/>
          <p:nvPr/>
        </p:nvSpPr>
        <p:spPr>
          <a:xfrm rot="5410081">
            <a:off x="4872067" y="2390111"/>
            <a:ext cx="311146" cy="31241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81" name="Google Shape;481;g140290a6277_1_0"/>
          <p:cNvSpPr/>
          <p:nvPr/>
        </p:nvSpPr>
        <p:spPr>
          <a:xfrm>
            <a:off x="4294261" y="2750155"/>
            <a:ext cx="1461453" cy="392662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82" name="Google Shape;482;g140290a6277_1_0"/>
          <p:cNvSpPr/>
          <p:nvPr/>
        </p:nvSpPr>
        <p:spPr>
          <a:xfrm>
            <a:off x="4242052" y="2763793"/>
            <a:ext cx="1581139" cy="328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Registrar Manifestação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83" name="Google Shape;483;g140290a6277_1_0"/>
          <p:cNvSpPr/>
          <p:nvPr/>
        </p:nvSpPr>
        <p:spPr>
          <a:xfrm>
            <a:off x="3996648" y="1263456"/>
            <a:ext cx="2071694" cy="1021365"/>
          </a:xfrm>
          <a:prstGeom prst="diamond">
            <a:avLst/>
          </a:prstGeom>
          <a:solidFill>
            <a:schemeClr val="accent6"/>
          </a:solidFill>
          <a:ln w="25400" cap="flat" cmpd="sng">
            <a:solidFill>
              <a:srgbClr val="517E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Necessidade do usuário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84" name="Google Shape;484;g140290a6277_1_0"/>
          <p:cNvSpPr/>
          <p:nvPr/>
        </p:nvSpPr>
        <p:spPr>
          <a:xfrm rot="10081">
            <a:off x="9696610" y="1645495"/>
            <a:ext cx="203856" cy="26221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85" name="Google Shape;485;g140290a6277_1_0"/>
          <p:cNvSpPr/>
          <p:nvPr/>
        </p:nvSpPr>
        <p:spPr>
          <a:xfrm>
            <a:off x="10019603" y="1469245"/>
            <a:ext cx="1692129" cy="536432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86" name="Google Shape;486;g140290a6277_1_0"/>
          <p:cNvSpPr/>
          <p:nvPr/>
        </p:nvSpPr>
        <p:spPr>
          <a:xfrm>
            <a:off x="10057608" y="1665322"/>
            <a:ext cx="1704216" cy="377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Repassar informação</a:t>
            </a:r>
            <a:endParaRPr lang="pt-BR"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Email/ verbal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87" name="Google Shape;487;g140290a6277_1_0"/>
          <p:cNvSpPr/>
          <p:nvPr/>
        </p:nvSpPr>
        <p:spPr>
          <a:xfrm>
            <a:off x="10334047" y="2501552"/>
            <a:ext cx="1614491" cy="448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endParaRPr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88" name="Google Shape;488;g140290a6277_1_0"/>
          <p:cNvSpPr/>
          <p:nvPr/>
        </p:nvSpPr>
        <p:spPr>
          <a:xfrm>
            <a:off x="7899760" y="1274532"/>
            <a:ext cx="1677713" cy="983625"/>
          </a:xfrm>
          <a:prstGeom prst="diamond">
            <a:avLst/>
          </a:prstGeom>
          <a:solidFill>
            <a:schemeClr val="accent6"/>
          </a:solidFill>
          <a:ln w="25400" cap="flat" cmpd="sng">
            <a:solidFill>
              <a:srgbClr val="517E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 ouvidoria possui a informação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89" name="Google Shape;489;g140290a6277_1_0"/>
          <p:cNvSpPr txBox="1"/>
          <p:nvPr/>
        </p:nvSpPr>
        <p:spPr>
          <a:xfrm>
            <a:off x="9498510" y="1333061"/>
            <a:ext cx="4941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Sim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0" name="Google Shape;490;g140290a6277_1_0"/>
          <p:cNvSpPr txBox="1"/>
          <p:nvPr/>
        </p:nvSpPr>
        <p:spPr>
          <a:xfrm>
            <a:off x="8092195" y="2208752"/>
            <a:ext cx="5133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Não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1" name="Google Shape;491;g140290a6277_1_0"/>
          <p:cNvSpPr/>
          <p:nvPr/>
        </p:nvSpPr>
        <p:spPr>
          <a:xfrm>
            <a:off x="2246527" y="3690965"/>
            <a:ext cx="1895258" cy="1107262"/>
          </a:xfrm>
          <a:prstGeom prst="diamond">
            <a:avLst/>
          </a:prstGeom>
          <a:solidFill>
            <a:schemeClr val="accent6"/>
          </a:solidFill>
          <a:ln w="25400" cap="flat" cmpd="sng">
            <a:solidFill>
              <a:srgbClr val="517E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Deseja Registrar manifestação na unidade</a:t>
            </a:r>
            <a:r>
              <a:rPr lang="pt-BR"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2" name="Google Shape;492;g140290a6277_1_0"/>
          <p:cNvSpPr txBox="1"/>
          <p:nvPr/>
        </p:nvSpPr>
        <p:spPr>
          <a:xfrm>
            <a:off x="3250950" y="3307916"/>
            <a:ext cx="4941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Sim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3" name="Google Shape;493;g140290a6277_1_0"/>
          <p:cNvSpPr txBox="1"/>
          <p:nvPr/>
        </p:nvSpPr>
        <p:spPr>
          <a:xfrm>
            <a:off x="2096350" y="2522501"/>
            <a:ext cx="5133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Não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4" name="Google Shape;494;g140290a6277_1_0"/>
          <p:cNvSpPr/>
          <p:nvPr/>
        </p:nvSpPr>
        <p:spPr>
          <a:xfrm>
            <a:off x="461109" y="2747509"/>
            <a:ext cx="1635241" cy="389293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Informar sobre o fala BR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5" name="Google Shape;495;g140290a6277_1_0"/>
          <p:cNvSpPr/>
          <p:nvPr/>
        </p:nvSpPr>
        <p:spPr>
          <a:xfrm rot="-10789919">
            <a:off x="3938812" y="2797596"/>
            <a:ext cx="264246" cy="28911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6" name="Google Shape;496;g140290a6277_1_0"/>
          <p:cNvSpPr/>
          <p:nvPr/>
        </p:nvSpPr>
        <p:spPr>
          <a:xfrm>
            <a:off x="4856704" y="3958033"/>
            <a:ext cx="1115100" cy="706500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7" name="Google Shape;497;g140290a6277_1_0"/>
          <p:cNvSpPr/>
          <p:nvPr/>
        </p:nvSpPr>
        <p:spPr>
          <a:xfrm>
            <a:off x="4856711" y="3986511"/>
            <a:ext cx="1115100" cy="5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Fornecer o computador ou Registrar para o usuário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8" name="Google Shape;498;g140290a6277_1_0"/>
          <p:cNvSpPr/>
          <p:nvPr/>
        </p:nvSpPr>
        <p:spPr>
          <a:xfrm>
            <a:off x="8003805" y="3958025"/>
            <a:ext cx="1465771" cy="517577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99" name="Google Shape;499;g140290a6277_1_0"/>
          <p:cNvSpPr/>
          <p:nvPr/>
        </p:nvSpPr>
        <p:spPr>
          <a:xfrm>
            <a:off x="7962982" y="4019130"/>
            <a:ext cx="1614491" cy="414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Informar setor responsável</a:t>
            </a:r>
            <a:endParaRPr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00" name="Google Shape;500;g140290a6277_1_0"/>
          <p:cNvSpPr/>
          <p:nvPr/>
        </p:nvSpPr>
        <p:spPr>
          <a:xfrm>
            <a:off x="2491321" y="2550104"/>
            <a:ext cx="1396268" cy="806980"/>
          </a:xfrm>
          <a:prstGeom prst="diamond">
            <a:avLst/>
          </a:prstGeom>
          <a:solidFill>
            <a:schemeClr val="accent6"/>
          </a:solidFill>
          <a:ln w="25400" cap="flat" cmpd="sng">
            <a:solidFill>
              <a:srgbClr val="517E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Conhece o Fala BR</a:t>
            </a:r>
            <a:endParaRPr sz="14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501" name="Google Shape;501;g140290a6277_1_0"/>
          <p:cNvCxnSpPr>
            <a:stCxn id="494" idx="2"/>
            <a:endCxn id="491" idx="1"/>
          </p:cNvCxnSpPr>
          <p:nvPr/>
        </p:nvCxnSpPr>
        <p:spPr>
          <a:xfrm rot="-5400000" flipH="1">
            <a:off x="1208679" y="3206852"/>
            <a:ext cx="1107900" cy="967800"/>
          </a:xfrm>
          <a:prstGeom prst="bentConnector2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502" name="Google Shape;502;g140290a6277_1_0"/>
          <p:cNvSpPr txBox="1"/>
          <p:nvPr/>
        </p:nvSpPr>
        <p:spPr>
          <a:xfrm>
            <a:off x="1856995" y="4851361"/>
            <a:ext cx="5133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Não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03" name="Google Shape;503;g140290a6277_1_0"/>
          <p:cNvSpPr/>
          <p:nvPr/>
        </p:nvSpPr>
        <p:spPr>
          <a:xfrm>
            <a:off x="455148" y="4977318"/>
            <a:ext cx="1161845" cy="389293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Fornecer link e orientações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04" name="Google Shape;504;g140290a6277_1_0"/>
          <p:cNvSpPr txBox="1"/>
          <p:nvPr/>
        </p:nvSpPr>
        <p:spPr>
          <a:xfrm>
            <a:off x="4242061" y="4539855"/>
            <a:ext cx="6066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Sim</a:t>
            </a:r>
            <a:endParaRPr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505" name="Google Shape;505;g140290a6277_1_0"/>
          <p:cNvCxnSpPr>
            <a:stCxn id="503" idx="2"/>
            <a:endCxn id="506" idx="1"/>
          </p:cNvCxnSpPr>
          <p:nvPr/>
        </p:nvCxnSpPr>
        <p:spPr>
          <a:xfrm rot="-5400000">
            <a:off x="3384471" y="2927911"/>
            <a:ext cx="90300" cy="4787100"/>
          </a:xfrm>
          <a:prstGeom prst="bentConnector4">
            <a:avLst>
              <a:gd name="adj1" fmla="val -263704"/>
              <a:gd name="adj2" fmla="val 56068"/>
            </a:avLst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507" name="Google Shape;507;g140290a6277_1_0"/>
          <p:cNvCxnSpPr>
            <a:endCxn id="506" idx="0"/>
          </p:cNvCxnSpPr>
          <p:nvPr/>
        </p:nvCxnSpPr>
        <p:spPr>
          <a:xfrm flipH="1">
            <a:off x="6404200" y="4379347"/>
            <a:ext cx="1599600" cy="597900"/>
          </a:xfrm>
          <a:prstGeom prst="bentConnector2">
            <a:avLst/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508" name="Google Shape;508;g140290a6277_1_0"/>
          <p:cNvSpPr/>
          <p:nvPr/>
        </p:nvSpPr>
        <p:spPr>
          <a:xfrm rot="5410081">
            <a:off x="8583043" y="3566941"/>
            <a:ext cx="311146" cy="31241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509" name="Google Shape;509;g140290a6277_1_0"/>
          <p:cNvCxnSpPr>
            <a:stCxn id="485" idx="2"/>
            <a:endCxn id="506" idx="3"/>
          </p:cNvCxnSpPr>
          <p:nvPr/>
        </p:nvCxnSpPr>
        <p:spPr>
          <a:xfrm rot="5400000">
            <a:off x="7290118" y="1700727"/>
            <a:ext cx="3270600" cy="3880500"/>
          </a:xfrm>
          <a:prstGeom prst="bentConnector2">
            <a:avLst/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510" name="Google Shape;510;g140290a6277_1_0"/>
          <p:cNvSpPr/>
          <p:nvPr/>
        </p:nvSpPr>
        <p:spPr>
          <a:xfrm rot="5410081">
            <a:off x="8583041" y="2379813"/>
            <a:ext cx="311146" cy="31241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511" name="Google Shape;511;g140290a6277_1_0"/>
          <p:cNvCxnSpPr>
            <a:stCxn id="491" idx="2"/>
            <a:endCxn id="503" idx="3"/>
          </p:cNvCxnSpPr>
          <p:nvPr/>
        </p:nvCxnSpPr>
        <p:spPr>
          <a:xfrm rot="5400000">
            <a:off x="2218706" y="4196577"/>
            <a:ext cx="373800" cy="1577100"/>
          </a:xfrm>
          <a:prstGeom prst="bentConnector2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512" name="Google Shape;512;g140290a6277_1_0"/>
          <p:cNvCxnSpPr>
            <a:stCxn id="500" idx="2"/>
            <a:endCxn id="491" idx="0"/>
          </p:cNvCxnSpPr>
          <p:nvPr/>
        </p:nvCxnSpPr>
        <p:spPr>
          <a:xfrm rot="-5400000" flipH="1">
            <a:off x="3024905" y="3521634"/>
            <a:ext cx="333900" cy="4800"/>
          </a:xfrm>
          <a:prstGeom prst="bentConnector3">
            <a:avLst>
              <a:gd name="adj1" fmla="val 50000"/>
            </a:avLst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506" name="Google Shape;506;g140290a6277_1_0"/>
          <p:cNvSpPr/>
          <p:nvPr/>
        </p:nvSpPr>
        <p:spPr>
          <a:xfrm>
            <a:off x="5823250" y="4977247"/>
            <a:ext cx="1161900" cy="597900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>
                <a:solidFill>
                  <a:schemeClr val="lt1"/>
                </a:solidFill>
              </a:rPr>
              <a:t>Preencher Planilha 1</a:t>
            </a:r>
            <a:endParaRPr sz="1000">
              <a:solidFill>
                <a:schemeClr val="lt1"/>
              </a:solidFill>
            </a:endParaRPr>
          </a:p>
        </p:txBody>
      </p:sp>
      <p:cxnSp>
        <p:nvCxnSpPr>
          <p:cNvPr id="513" name="Google Shape;513;g140290a6277_1_0"/>
          <p:cNvCxnSpPr>
            <a:stCxn id="506" idx="2"/>
            <a:endCxn id="459" idx="2"/>
          </p:cNvCxnSpPr>
          <p:nvPr/>
        </p:nvCxnSpPr>
        <p:spPr>
          <a:xfrm rot="-5400000" flipH="1">
            <a:off x="6972250" y="5007097"/>
            <a:ext cx="252900" cy="1389000"/>
          </a:xfrm>
          <a:prstGeom prst="bentConnector2">
            <a:avLst/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</p:cxnSp>
      <p:cxnSp>
        <p:nvCxnSpPr>
          <p:cNvPr id="514" name="Google Shape;514;g140290a6277_1_0"/>
          <p:cNvCxnSpPr>
            <a:stCxn id="491" idx="3"/>
            <a:endCxn id="497" idx="1"/>
          </p:cNvCxnSpPr>
          <p:nvPr/>
        </p:nvCxnSpPr>
        <p:spPr>
          <a:xfrm>
            <a:off x="4141785" y="4244596"/>
            <a:ext cx="714900" cy="10200"/>
          </a:xfrm>
          <a:prstGeom prst="bentConnector3">
            <a:avLst>
              <a:gd name="adj1" fmla="val 12532"/>
            </a:avLst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</p:cxnSp>
      <p:cxnSp>
        <p:nvCxnSpPr>
          <p:cNvPr id="515" name="Google Shape;515;g140290a6277_1_0"/>
          <p:cNvCxnSpPr>
            <a:stCxn id="496" idx="2"/>
            <a:endCxn id="506" idx="1"/>
          </p:cNvCxnSpPr>
          <p:nvPr/>
        </p:nvCxnSpPr>
        <p:spPr>
          <a:xfrm rot="-5400000" flipH="1">
            <a:off x="5312854" y="4765933"/>
            <a:ext cx="611700" cy="408900"/>
          </a:xfrm>
          <a:prstGeom prst="bentConnector2">
            <a:avLst/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7"/>
          <p:cNvSpPr txBox="1"/>
          <p:nvPr/>
        </p:nvSpPr>
        <p:spPr>
          <a:xfrm>
            <a:off x="4087125" y="126475"/>
            <a:ext cx="4216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 panose="020B0604020202020204"/>
              <a:buNone/>
            </a:pPr>
            <a:r>
              <a:rPr lang="pt-BR" sz="2400" b="0" i="0" u="none" strike="noStrike" cap="none">
                <a:solidFill>
                  <a:srgbClr val="FF9F11"/>
                </a:solidFill>
                <a:latin typeface="Impact" panose="020B0806030902050204"/>
                <a:ea typeface="Impact" panose="020B0806030902050204"/>
                <a:cs typeface="Impact" panose="020B0806030902050204"/>
                <a:sym typeface="Impact" panose="020B0806030902050204"/>
              </a:rPr>
              <a:t>Atendimento Telefone</a:t>
            </a:r>
            <a:endParaRPr sz="2400" b="0" i="0" u="none" strike="noStrike" cap="none">
              <a:solidFill>
                <a:srgbClr val="FF9F11"/>
              </a:solidFill>
              <a:latin typeface="Impact" panose="020B0806030902050204"/>
              <a:ea typeface="Impact" panose="020B0806030902050204"/>
              <a:cs typeface="Impact" panose="020B0806030902050204"/>
              <a:sym typeface="Impact" panose="020B0806030902050204"/>
            </a:endParaRPr>
          </a:p>
        </p:txBody>
      </p:sp>
      <p:sp>
        <p:nvSpPr>
          <p:cNvPr id="522" name="Google Shape;522;p7"/>
          <p:cNvSpPr/>
          <p:nvPr/>
        </p:nvSpPr>
        <p:spPr>
          <a:xfrm>
            <a:off x="0" y="6552975"/>
            <a:ext cx="12192000" cy="305100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523" name="Google Shape;523;p7"/>
          <p:cNvPicPr preferRelativeResize="0"/>
          <p:nvPr/>
        </p:nvPicPr>
        <p:blipFill rotWithShape="1">
          <a:blip r:embed="rId1"/>
          <a:srcRect l="10435" t="38207" r="5268" b="43770"/>
          <a:stretch>
            <a:fillRect/>
          </a:stretch>
        </p:blipFill>
        <p:spPr>
          <a:xfrm>
            <a:off x="0" y="6023825"/>
            <a:ext cx="3054030" cy="461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24" name="Google Shape;524;p7"/>
          <p:cNvGrpSpPr/>
          <p:nvPr/>
        </p:nvGrpSpPr>
        <p:grpSpPr>
          <a:xfrm>
            <a:off x="746858" y="1386813"/>
            <a:ext cx="9502276" cy="3792738"/>
            <a:chOff x="163640" y="1460752"/>
            <a:chExt cx="9439198" cy="3720864"/>
          </a:xfrm>
        </p:grpSpPr>
        <p:grpSp>
          <p:nvGrpSpPr>
            <p:cNvPr id="525" name="Google Shape;525;p7"/>
            <p:cNvGrpSpPr/>
            <p:nvPr/>
          </p:nvGrpSpPr>
          <p:grpSpPr>
            <a:xfrm>
              <a:off x="1811320" y="1532740"/>
              <a:ext cx="1174156" cy="546664"/>
              <a:chOff x="4050944" y="608080"/>
              <a:chExt cx="492371" cy="316192"/>
            </a:xfrm>
          </p:grpSpPr>
          <p:sp>
            <p:nvSpPr>
              <p:cNvPr id="526" name="Google Shape;526;p7"/>
              <p:cNvSpPr/>
              <p:nvPr/>
            </p:nvSpPr>
            <p:spPr>
              <a:xfrm>
                <a:off x="4050944" y="608080"/>
                <a:ext cx="492371" cy="316192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527" name="Google Shape;527;p7"/>
              <p:cNvSpPr/>
              <p:nvPr/>
            </p:nvSpPr>
            <p:spPr>
              <a:xfrm>
                <a:off x="4091452" y="649871"/>
                <a:ext cx="413158" cy="24874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 panose="020B0604020202020204"/>
                  <a:buNone/>
                </a:pPr>
                <a:r>
                  <a:rPr lang="pt-BR" sz="11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Cumprimentos</a:t>
                </a:r>
                <a:endParaRPr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528" name="Google Shape;528;p7"/>
            <p:cNvSpPr/>
            <p:nvPr/>
          </p:nvSpPr>
          <p:spPr>
            <a:xfrm>
              <a:off x="163640" y="1512639"/>
              <a:ext cx="1103700" cy="690900"/>
            </a:xfrm>
            <a:prstGeom prst="ellipse">
              <a:avLst/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12" scaled="0"/>
            </a:gradFill>
            <a:ln w="9525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r>
                <a:rPr lang="pt-BR" sz="12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Início</a:t>
              </a:r>
              <a:endPara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grpSp>
          <p:nvGrpSpPr>
            <p:cNvPr id="529" name="Google Shape;529;p7"/>
            <p:cNvGrpSpPr/>
            <p:nvPr/>
          </p:nvGrpSpPr>
          <p:grpSpPr>
            <a:xfrm rot="10800000" flipH="1">
              <a:off x="1375658" y="1696699"/>
              <a:ext cx="257017" cy="264302"/>
              <a:chOff x="4785777" y="673269"/>
              <a:chExt cx="649200" cy="189600"/>
            </a:xfrm>
          </p:grpSpPr>
          <p:sp>
            <p:nvSpPr>
              <p:cNvPr id="530" name="Google Shape;530;p7"/>
              <p:cNvSpPr/>
              <p:nvPr/>
            </p:nvSpPr>
            <p:spPr>
              <a:xfrm rot="10789919" flipH="1">
                <a:off x="4786052" y="674019"/>
                <a:ext cx="511501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531" name="Google Shape;531;p7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532" name="Google Shape;532;p7"/>
            <p:cNvGrpSpPr/>
            <p:nvPr/>
          </p:nvGrpSpPr>
          <p:grpSpPr>
            <a:xfrm rot="10800000" flipH="1">
              <a:off x="3203416" y="1696698"/>
              <a:ext cx="695004" cy="264302"/>
              <a:chOff x="3679468" y="686726"/>
              <a:chExt cx="1755509" cy="189600"/>
            </a:xfrm>
          </p:grpSpPr>
          <p:sp>
            <p:nvSpPr>
              <p:cNvPr id="533" name="Google Shape;533;p7"/>
              <p:cNvSpPr/>
              <p:nvPr/>
            </p:nvSpPr>
            <p:spPr>
              <a:xfrm rot="10789919" flipH="1">
                <a:off x="3679743" y="687476"/>
                <a:ext cx="511502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534" name="Google Shape;534;p7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535" name="Google Shape;535;p7"/>
            <p:cNvGrpSpPr/>
            <p:nvPr/>
          </p:nvGrpSpPr>
          <p:grpSpPr>
            <a:xfrm rot="10800000" flipH="1">
              <a:off x="5669366" y="1701561"/>
              <a:ext cx="627184" cy="264302"/>
              <a:chOff x="3850774" y="669978"/>
              <a:chExt cx="1584203" cy="189600"/>
            </a:xfrm>
          </p:grpSpPr>
          <p:sp>
            <p:nvSpPr>
              <p:cNvPr id="536" name="Google Shape;536;p7"/>
              <p:cNvSpPr/>
              <p:nvPr/>
            </p:nvSpPr>
            <p:spPr>
              <a:xfrm rot="10789919" flipH="1">
                <a:off x="3851049" y="670728"/>
                <a:ext cx="511501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537" name="Google Shape;537;p7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538" name="Google Shape;538;p7"/>
            <p:cNvGrpSpPr/>
            <p:nvPr/>
          </p:nvGrpSpPr>
          <p:grpSpPr>
            <a:xfrm>
              <a:off x="5974742" y="1482803"/>
              <a:ext cx="956591" cy="742805"/>
              <a:chOff x="3887135" y="479156"/>
              <a:chExt cx="328782" cy="410753"/>
            </a:xfrm>
          </p:grpSpPr>
          <p:sp>
            <p:nvSpPr>
              <p:cNvPr id="539" name="Google Shape;539;p7"/>
              <p:cNvSpPr/>
              <p:nvPr/>
            </p:nvSpPr>
            <p:spPr>
              <a:xfrm>
                <a:off x="3887135" y="479156"/>
                <a:ext cx="328782" cy="383161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540" name="Google Shape;540;p7"/>
              <p:cNvSpPr/>
              <p:nvPr/>
            </p:nvSpPr>
            <p:spPr>
              <a:xfrm>
                <a:off x="3898687" y="479156"/>
                <a:ext cx="317230" cy="4107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r>
                  <a:rPr lang="pt-BR" sz="12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Pedido de Informação</a:t>
                </a: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grpSp>
          <p:nvGrpSpPr>
            <p:cNvPr id="541" name="Google Shape;541;p7"/>
            <p:cNvGrpSpPr/>
            <p:nvPr/>
          </p:nvGrpSpPr>
          <p:grpSpPr>
            <a:xfrm>
              <a:off x="7317703" y="2752417"/>
              <a:ext cx="1639517" cy="591444"/>
              <a:chOff x="3332253" y="363674"/>
              <a:chExt cx="639887" cy="237166"/>
            </a:xfrm>
          </p:grpSpPr>
          <p:sp>
            <p:nvSpPr>
              <p:cNvPr id="542" name="Google Shape;542;p7"/>
              <p:cNvSpPr/>
              <p:nvPr/>
            </p:nvSpPr>
            <p:spPr>
              <a:xfrm>
                <a:off x="3332253" y="363674"/>
                <a:ext cx="639887" cy="237166"/>
              </a:xfrm>
              <a:prstGeom prst="roundRect">
                <a:avLst>
                  <a:gd name="adj" fmla="val 10000"/>
                </a:avLst>
              </a:prstGeom>
              <a:solidFill>
                <a:schemeClr val="accent5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543" name="Google Shape;543;p7"/>
              <p:cNvSpPr/>
              <p:nvPr/>
            </p:nvSpPr>
            <p:spPr>
              <a:xfrm>
                <a:off x="3338707" y="384242"/>
                <a:ext cx="632912" cy="1836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1900" tIns="41900" rIns="41900" bIns="419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r>
                  <a:rPr lang="pt-BR" sz="1200" b="0" i="0" u="none" strike="noStrike" cap="none">
                    <a:solidFill>
                      <a:schemeClr val="lt1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rPr>
                  <a:t>Analisar qual setor é o responsável.</a:t>
                </a:r>
                <a:endParaRPr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544" name="Google Shape;544;p7"/>
            <p:cNvSpPr/>
            <p:nvPr/>
          </p:nvSpPr>
          <p:spPr>
            <a:xfrm>
              <a:off x="7892095" y="1460752"/>
              <a:ext cx="1710743" cy="7453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 panose="020B0604020202020204"/>
                <a:buNone/>
              </a:pPr>
              <a:r>
                <a:rPr lang="pt-BR" sz="11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rPr>
                <a:t>A ouvidoria possui a informação?</a:t>
              </a:r>
              <a:endParaRPr sz="11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545" name="Google Shape;545;p7"/>
            <p:cNvGrpSpPr/>
            <p:nvPr/>
          </p:nvGrpSpPr>
          <p:grpSpPr>
            <a:xfrm rot="10800000" flipH="1">
              <a:off x="7030507" y="1702582"/>
              <a:ext cx="1933043" cy="264302"/>
              <a:chOff x="552309" y="692493"/>
              <a:chExt cx="4882668" cy="189600"/>
            </a:xfrm>
          </p:grpSpPr>
          <p:sp>
            <p:nvSpPr>
              <p:cNvPr id="546" name="Google Shape;546;p7"/>
              <p:cNvSpPr/>
              <p:nvPr/>
            </p:nvSpPr>
            <p:spPr>
              <a:xfrm rot="10789919" flipH="1">
                <a:off x="552584" y="693243"/>
                <a:ext cx="511501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547" name="Google Shape;547;p7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 panose="020B0604020202020204"/>
                  <a:buNone/>
                </a:pPr>
                <a:endParaRPr sz="8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548" name="Google Shape;548;p7"/>
            <p:cNvSpPr/>
            <p:nvPr/>
          </p:nvSpPr>
          <p:spPr>
            <a:xfrm rot="-10790935" flipH="1">
              <a:off x="8647865" y="4999711"/>
              <a:ext cx="273471" cy="1700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 panose="020B0604020202020204"/>
                <a:buNone/>
              </a:pPr>
              <a:endParaRPr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549" name="Google Shape;549;p7"/>
            <p:cNvGrpSpPr/>
            <p:nvPr/>
          </p:nvGrpSpPr>
          <p:grpSpPr>
            <a:xfrm flipH="1">
              <a:off x="1586847" y="2837486"/>
              <a:ext cx="4848700" cy="2344131"/>
              <a:chOff x="4979579" y="-715907"/>
              <a:chExt cx="8069064" cy="1554566"/>
            </a:xfrm>
          </p:grpSpPr>
          <p:sp>
            <p:nvSpPr>
              <p:cNvPr id="550" name="Google Shape;550;p7"/>
              <p:cNvSpPr/>
              <p:nvPr/>
            </p:nvSpPr>
            <p:spPr>
              <a:xfrm rot="10789919" flipH="1">
                <a:off x="12588029" y="-715232"/>
                <a:ext cx="460339" cy="188101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ABBAD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 panose="020B0604020202020204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551" name="Google Shape;551;p7"/>
              <p:cNvSpPr/>
              <p:nvPr/>
            </p:nvSpPr>
            <p:spPr>
              <a:xfrm rot="10790935">
                <a:off x="4979727" y="725260"/>
                <a:ext cx="455102" cy="11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 panose="020B0604020202020204"/>
                  <a:buNone/>
                </a:pPr>
                <a:endParaRPr sz="1200" b="0" i="0" u="none" strike="noStrike" cap="none">
                  <a:solidFill>
                    <a:schemeClr val="lt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</p:grpSp>
      <p:sp>
        <p:nvSpPr>
          <p:cNvPr id="552" name="Google Shape;552;p7"/>
          <p:cNvSpPr/>
          <p:nvPr/>
        </p:nvSpPr>
        <p:spPr>
          <a:xfrm rot="5410081">
            <a:off x="4910490" y="2379077"/>
            <a:ext cx="311146" cy="31241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53" name="Google Shape;553;p7"/>
          <p:cNvSpPr/>
          <p:nvPr/>
        </p:nvSpPr>
        <p:spPr>
          <a:xfrm>
            <a:off x="4221208" y="2739177"/>
            <a:ext cx="1708471" cy="392662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54" name="Google Shape;554;p7"/>
          <p:cNvSpPr/>
          <p:nvPr/>
        </p:nvSpPr>
        <p:spPr>
          <a:xfrm>
            <a:off x="4141579" y="2762703"/>
            <a:ext cx="1878221" cy="369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Registrar Manifestação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55" name="Google Shape;555;p7"/>
          <p:cNvSpPr/>
          <p:nvPr/>
        </p:nvSpPr>
        <p:spPr>
          <a:xfrm>
            <a:off x="4032164" y="1285600"/>
            <a:ext cx="2071694" cy="1021365"/>
          </a:xfrm>
          <a:prstGeom prst="diamond">
            <a:avLst/>
          </a:prstGeom>
          <a:solidFill>
            <a:schemeClr val="accent6"/>
          </a:solidFill>
          <a:ln w="25400" cap="flat" cmpd="sng">
            <a:solidFill>
              <a:srgbClr val="517E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Necessidade do usuário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56" name="Google Shape;556;p7"/>
          <p:cNvSpPr/>
          <p:nvPr/>
        </p:nvSpPr>
        <p:spPr>
          <a:xfrm rot="10081">
            <a:off x="9696610" y="1645495"/>
            <a:ext cx="203856" cy="26221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57" name="Google Shape;557;p7"/>
          <p:cNvSpPr/>
          <p:nvPr/>
        </p:nvSpPr>
        <p:spPr>
          <a:xfrm>
            <a:off x="10019603" y="1469244"/>
            <a:ext cx="1805290" cy="629203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58" name="Google Shape;558;p7"/>
          <p:cNvSpPr/>
          <p:nvPr/>
        </p:nvSpPr>
        <p:spPr>
          <a:xfrm>
            <a:off x="10057608" y="1665322"/>
            <a:ext cx="1704216" cy="377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Repassar informação</a:t>
            </a:r>
            <a:endParaRPr lang="pt-BR"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Email/ verbal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59" name="Google Shape;559;p7"/>
          <p:cNvSpPr/>
          <p:nvPr/>
        </p:nvSpPr>
        <p:spPr>
          <a:xfrm>
            <a:off x="10334047" y="2501552"/>
            <a:ext cx="1614491" cy="448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endParaRPr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60" name="Google Shape;560;p7"/>
          <p:cNvSpPr/>
          <p:nvPr/>
        </p:nvSpPr>
        <p:spPr>
          <a:xfrm>
            <a:off x="7899760" y="1274532"/>
            <a:ext cx="1677713" cy="983625"/>
          </a:xfrm>
          <a:prstGeom prst="diamond">
            <a:avLst/>
          </a:prstGeom>
          <a:solidFill>
            <a:schemeClr val="accent6"/>
          </a:solidFill>
          <a:ln w="25400" cap="flat" cmpd="sng">
            <a:solidFill>
              <a:srgbClr val="517E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 ouvidoria possui a informação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1" name="Google Shape;561;p7"/>
          <p:cNvSpPr txBox="1"/>
          <p:nvPr/>
        </p:nvSpPr>
        <p:spPr>
          <a:xfrm>
            <a:off x="9498510" y="1333061"/>
            <a:ext cx="49404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Sim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2" name="Google Shape;562;p7"/>
          <p:cNvSpPr txBox="1"/>
          <p:nvPr/>
        </p:nvSpPr>
        <p:spPr>
          <a:xfrm>
            <a:off x="8092195" y="2208752"/>
            <a:ext cx="51328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Não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3" name="Google Shape;563;p7"/>
          <p:cNvSpPr txBox="1"/>
          <p:nvPr/>
        </p:nvSpPr>
        <p:spPr>
          <a:xfrm>
            <a:off x="3359246" y="3133901"/>
            <a:ext cx="49404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Sim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4" name="Google Shape;564;p7"/>
          <p:cNvSpPr txBox="1"/>
          <p:nvPr/>
        </p:nvSpPr>
        <p:spPr>
          <a:xfrm>
            <a:off x="2096350" y="2522501"/>
            <a:ext cx="51328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Não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5" name="Google Shape;565;p7"/>
          <p:cNvSpPr/>
          <p:nvPr/>
        </p:nvSpPr>
        <p:spPr>
          <a:xfrm>
            <a:off x="461109" y="2747509"/>
            <a:ext cx="1635241" cy="389293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Informar sobre o fala BR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6" name="Google Shape;566;p7"/>
          <p:cNvSpPr/>
          <p:nvPr/>
        </p:nvSpPr>
        <p:spPr>
          <a:xfrm rot="-10789919">
            <a:off x="3863060" y="2795519"/>
            <a:ext cx="264246" cy="28911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7" name="Google Shape;567;p7"/>
          <p:cNvSpPr/>
          <p:nvPr/>
        </p:nvSpPr>
        <p:spPr>
          <a:xfrm>
            <a:off x="2560440" y="4798227"/>
            <a:ext cx="1878221" cy="369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Fornecer o computador ou Registrar para o usuário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8" name="Google Shape;568;p7"/>
          <p:cNvSpPr/>
          <p:nvPr/>
        </p:nvSpPr>
        <p:spPr>
          <a:xfrm>
            <a:off x="7965375" y="3925896"/>
            <a:ext cx="1632482" cy="335739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69" name="Google Shape;569;p7"/>
          <p:cNvSpPr/>
          <p:nvPr/>
        </p:nvSpPr>
        <p:spPr>
          <a:xfrm>
            <a:off x="7965375" y="3871162"/>
            <a:ext cx="1614491" cy="473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lt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Informar setor responsável</a:t>
            </a:r>
            <a:endParaRPr sz="12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70" name="Google Shape;570;p7"/>
          <p:cNvSpPr/>
          <p:nvPr/>
        </p:nvSpPr>
        <p:spPr>
          <a:xfrm>
            <a:off x="2502793" y="2546320"/>
            <a:ext cx="1298290" cy="800333"/>
          </a:xfrm>
          <a:prstGeom prst="diamond">
            <a:avLst/>
          </a:prstGeom>
          <a:solidFill>
            <a:schemeClr val="accent6"/>
          </a:solidFill>
          <a:ln w="25400" cap="flat" cmpd="sng">
            <a:solidFill>
              <a:srgbClr val="517E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Conhece o Fala BR</a:t>
            </a:r>
            <a:endParaRPr sz="14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571" name="Google Shape;571;p7"/>
          <p:cNvCxnSpPr>
            <a:stCxn id="565" idx="2"/>
            <a:endCxn id="572" idx="1"/>
          </p:cNvCxnSpPr>
          <p:nvPr/>
        </p:nvCxnSpPr>
        <p:spPr>
          <a:xfrm rot="-5400000" flipH="1">
            <a:off x="861879" y="3553652"/>
            <a:ext cx="1118400" cy="284700"/>
          </a:xfrm>
          <a:prstGeom prst="bentConnector2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573" name="Google Shape;573;p7"/>
          <p:cNvSpPr txBox="1"/>
          <p:nvPr/>
        </p:nvSpPr>
        <p:spPr>
          <a:xfrm>
            <a:off x="3644319" y="4344390"/>
            <a:ext cx="49404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Sim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74" name="Google Shape;574;p7"/>
          <p:cNvSpPr/>
          <p:nvPr/>
        </p:nvSpPr>
        <p:spPr>
          <a:xfrm rot="5410081">
            <a:off x="8618391" y="3491448"/>
            <a:ext cx="311146" cy="31241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575" name="Google Shape;575;p7"/>
          <p:cNvCxnSpPr>
            <a:stCxn id="557" idx="2"/>
            <a:endCxn id="576" idx="3"/>
          </p:cNvCxnSpPr>
          <p:nvPr/>
        </p:nvCxnSpPr>
        <p:spPr>
          <a:xfrm rot="5400000">
            <a:off x="7903198" y="1783297"/>
            <a:ext cx="2703900" cy="3334200"/>
          </a:xfrm>
          <a:prstGeom prst="bentConnector2">
            <a:avLst/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577" name="Google Shape;577;p7"/>
          <p:cNvSpPr/>
          <p:nvPr/>
        </p:nvSpPr>
        <p:spPr>
          <a:xfrm rot="5410081">
            <a:off x="8583517" y="2324583"/>
            <a:ext cx="311146" cy="31241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ABBA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578" name="Google Shape;578;p7"/>
          <p:cNvCxnSpPr>
            <a:stCxn id="570" idx="2"/>
            <a:endCxn id="572" idx="0"/>
          </p:cNvCxnSpPr>
          <p:nvPr/>
        </p:nvCxnSpPr>
        <p:spPr>
          <a:xfrm rot="5400000">
            <a:off x="2654088" y="3203703"/>
            <a:ext cx="354900" cy="640800"/>
          </a:xfrm>
          <a:prstGeom prst="bentConnector3">
            <a:avLst>
              <a:gd name="adj1" fmla="val 50000"/>
            </a:avLst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572" name="Google Shape;572;p7"/>
          <p:cNvSpPr/>
          <p:nvPr/>
        </p:nvSpPr>
        <p:spPr>
          <a:xfrm>
            <a:off x="1563527" y="3701666"/>
            <a:ext cx="1895258" cy="1107262"/>
          </a:xfrm>
          <a:prstGeom prst="diamond">
            <a:avLst/>
          </a:prstGeom>
          <a:solidFill>
            <a:schemeClr val="accent6"/>
          </a:solidFill>
          <a:ln w="25400" cap="flat" cmpd="sng">
            <a:solidFill>
              <a:srgbClr val="517E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Deseja Registrar manifestação na unidade</a:t>
            </a:r>
            <a:r>
              <a:rPr lang="pt-BR"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79" name="Google Shape;579;p7"/>
          <p:cNvSpPr/>
          <p:nvPr/>
        </p:nvSpPr>
        <p:spPr>
          <a:xfrm>
            <a:off x="4191847" y="4083054"/>
            <a:ext cx="1708471" cy="392662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80" name="Google Shape;580;p7"/>
          <p:cNvSpPr/>
          <p:nvPr/>
        </p:nvSpPr>
        <p:spPr>
          <a:xfrm>
            <a:off x="4094905" y="4103024"/>
            <a:ext cx="1878221" cy="369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900" tIns="41900" rIns="41900" bIns="4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Fornecer o computador ou Registrar para o usuário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81" name="Google Shape;581;p7"/>
          <p:cNvSpPr txBox="1"/>
          <p:nvPr/>
        </p:nvSpPr>
        <p:spPr>
          <a:xfrm>
            <a:off x="1278729" y="4587564"/>
            <a:ext cx="51328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Não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82" name="Google Shape;582;p7"/>
          <p:cNvSpPr/>
          <p:nvPr/>
        </p:nvSpPr>
        <p:spPr>
          <a:xfrm>
            <a:off x="498180" y="5030174"/>
            <a:ext cx="1682032" cy="389293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Fornecer link e orientações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583" name="Google Shape;583;p7"/>
          <p:cNvCxnSpPr>
            <a:stCxn id="582" idx="2"/>
          </p:cNvCxnSpPr>
          <p:nvPr/>
        </p:nvCxnSpPr>
        <p:spPr>
          <a:xfrm rot="-5400000">
            <a:off x="3607046" y="2639817"/>
            <a:ext cx="511800" cy="5047500"/>
          </a:xfrm>
          <a:prstGeom prst="bentConnector4">
            <a:avLst>
              <a:gd name="adj1" fmla="val -44666"/>
              <a:gd name="adj2" fmla="val 58331"/>
            </a:avLst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584" name="Google Shape;584;p7"/>
          <p:cNvCxnSpPr>
            <a:stCxn id="568" idx="1"/>
            <a:endCxn id="576" idx="0"/>
          </p:cNvCxnSpPr>
          <p:nvPr/>
        </p:nvCxnSpPr>
        <p:spPr>
          <a:xfrm flipH="1">
            <a:off x="7013175" y="4093766"/>
            <a:ext cx="952200" cy="458100"/>
          </a:xfrm>
          <a:prstGeom prst="bentConnector2">
            <a:avLst/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585" name="Google Shape;585;p7"/>
          <p:cNvCxnSpPr>
            <a:stCxn id="572" idx="2"/>
            <a:endCxn id="582" idx="0"/>
          </p:cNvCxnSpPr>
          <p:nvPr/>
        </p:nvCxnSpPr>
        <p:spPr>
          <a:xfrm rot="5400000">
            <a:off x="1814556" y="4333428"/>
            <a:ext cx="221100" cy="1172100"/>
          </a:xfrm>
          <a:prstGeom prst="bentConnector3">
            <a:avLst>
              <a:gd name="adj1" fmla="val 50000"/>
            </a:avLst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576" name="Google Shape;576;p7"/>
          <p:cNvSpPr/>
          <p:nvPr/>
        </p:nvSpPr>
        <p:spPr>
          <a:xfrm>
            <a:off x="6438286" y="4551847"/>
            <a:ext cx="1149788" cy="501013"/>
          </a:xfrm>
          <a:prstGeom prst="roundRect">
            <a:avLst>
              <a:gd name="adj" fmla="val 10000"/>
            </a:avLst>
          </a:prstGeom>
          <a:solidFill>
            <a:schemeClr val="accent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Arial" panose="020B0604020202020204"/>
              </a:rPr>
              <a:t>Preencher Planilha 1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Arial" panose="020B0604020202020204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586" name="Google Shape;586;p7"/>
          <p:cNvSpPr/>
          <p:nvPr/>
        </p:nvSpPr>
        <p:spPr>
          <a:xfrm>
            <a:off x="8171424" y="5299550"/>
            <a:ext cx="1111076" cy="704246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Fim</a:t>
            </a: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587" name="Google Shape;587;p7"/>
          <p:cNvCxnSpPr>
            <a:stCxn id="579" idx="3"/>
            <a:endCxn id="576" idx="1"/>
          </p:cNvCxnSpPr>
          <p:nvPr/>
        </p:nvCxnSpPr>
        <p:spPr>
          <a:xfrm>
            <a:off x="5900318" y="4279385"/>
            <a:ext cx="537900" cy="522900"/>
          </a:xfrm>
          <a:prstGeom prst="bentConnector3">
            <a:avLst>
              <a:gd name="adj1" fmla="val 50006"/>
            </a:avLst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588" name="Google Shape;588;p7"/>
          <p:cNvCxnSpPr>
            <a:stCxn id="576" idx="2"/>
            <a:endCxn id="586" idx="2"/>
          </p:cNvCxnSpPr>
          <p:nvPr/>
        </p:nvCxnSpPr>
        <p:spPr>
          <a:xfrm rot="-5400000" flipH="1">
            <a:off x="7292930" y="4773110"/>
            <a:ext cx="598800" cy="1158300"/>
          </a:xfrm>
          <a:prstGeom prst="bentConnector2">
            <a:avLst/>
          </a:prstGeom>
          <a:noFill/>
          <a:ln w="38100" cap="flat" cmpd="sng">
            <a:solidFill>
              <a:srgbClr val="B3C6E7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589" name="Google Shape;589;p7"/>
          <p:cNvCxnSpPr>
            <a:stCxn id="572" idx="3"/>
            <a:endCxn id="579" idx="1"/>
          </p:cNvCxnSpPr>
          <p:nvPr/>
        </p:nvCxnSpPr>
        <p:spPr>
          <a:xfrm>
            <a:off x="3458785" y="4255297"/>
            <a:ext cx="733200" cy="24000"/>
          </a:xfrm>
          <a:prstGeom prst="straightConnector1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8143</Words>
  <Application>WPS Presentation</Application>
  <PresentationFormat>Widescreen</PresentationFormat>
  <Paragraphs>417</Paragraphs>
  <Slides>10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SimSun</vt:lpstr>
      <vt:lpstr>Wingdings</vt:lpstr>
      <vt:lpstr>Arial</vt:lpstr>
      <vt:lpstr>Calibri</vt:lpstr>
      <vt:lpstr>Impact</vt:lpstr>
      <vt:lpstr>Noto Sans Symbols</vt:lpstr>
      <vt:lpstr>Segoe Print</vt:lpstr>
      <vt:lpstr>Microsoft YaHei</vt:lpstr>
      <vt:lpstr>Arial Unicode MS</vt:lpstr>
      <vt:lpstr>Calibri</vt:lpstr>
      <vt:lpstr>Tema do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ATENDIMENTO AO USUÁRIO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UNIVASF</dc:creator>
  <cp:lastModifiedBy>Marcia Paloma Silva Paraguassu</cp:lastModifiedBy>
  <cp:revision>3</cp:revision>
  <dcterms:created xsi:type="dcterms:W3CDTF">2018-08-20T18:32:00Z</dcterms:created>
  <dcterms:modified xsi:type="dcterms:W3CDTF">2026-05-06T19:57:45Z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2F714574054543728A42479FD67B46EF_12</vt:lpwstr>
  </property>
  <property fmtid="{D5CDD505-2E9C-101B-9397-08002B2CF9AE}" pid="3" name="KSOProductBuildVer">
    <vt:lpwstr>1046-12.1.0.25242</vt:lpwstr>
  </property>
</Properties>
</file>