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1"/>
  </p:handoutMasterIdLst>
  <p:sldIdLst>
    <p:sldId id="256" r:id="rId2"/>
    <p:sldId id="257" r:id="rId3"/>
    <p:sldId id="303" r:id="rId4"/>
    <p:sldId id="312" r:id="rId5"/>
    <p:sldId id="258" r:id="rId6"/>
    <p:sldId id="259" r:id="rId7"/>
    <p:sldId id="301" r:id="rId8"/>
    <p:sldId id="300" r:id="rId9"/>
    <p:sldId id="307" r:id="rId10"/>
    <p:sldId id="305" r:id="rId11"/>
    <p:sldId id="306" r:id="rId12"/>
    <p:sldId id="309" r:id="rId13"/>
    <p:sldId id="260" r:id="rId14"/>
    <p:sldId id="310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5" r:id="rId25"/>
    <p:sldId id="276" r:id="rId26"/>
    <p:sldId id="278" r:id="rId27"/>
    <p:sldId id="279" r:id="rId28"/>
    <p:sldId id="281" r:id="rId29"/>
    <p:sldId id="280" r:id="rId30"/>
    <p:sldId id="282" r:id="rId31"/>
    <p:sldId id="311" r:id="rId32"/>
    <p:sldId id="286" r:id="rId33"/>
    <p:sldId id="284" r:id="rId34"/>
    <p:sldId id="299" r:id="rId35"/>
    <p:sldId id="285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64" r:id="rId46"/>
    <p:sldId id="313" r:id="rId47"/>
    <p:sldId id="314" r:id="rId48"/>
    <p:sldId id="297" r:id="rId49"/>
    <p:sldId id="296" r:id="rId50"/>
  </p:sldIdLst>
  <p:sldSz cx="12192000" cy="6858000"/>
  <p:notesSz cx="6769100" cy="9906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F19"/>
    <a:srgbClr val="66CCFF"/>
    <a:srgbClr val="E3001E"/>
    <a:srgbClr val="475F6C"/>
    <a:srgbClr val="5A5268"/>
    <a:srgbClr val="FF501A"/>
    <a:srgbClr val="FFCD00"/>
    <a:srgbClr val="009BCA"/>
    <a:srgbClr val="F9AC03"/>
    <a:srgbClr val="2B85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558" y="10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12339-C6BA-462B-8880-A67031FFE497}" type="datetimeFigureOut">
              <a:rPr lang="pt-BR" smtClean="0"/>
              <a:pPr/>
              <a:t>10/01/2020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7674A-374A-48A8-A25F-764571E65E1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043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F634-3DF6-467E-AF49-D83D979900F9}" type="datetimeFigureOut">
              <a:rPr lang="pt-BR" smtClean="0"/>
              <a:pPr/>
              <a:t>10/01/2020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0077-0F8B-4F09-9837-51A5C7B0BD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90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F634-3DF6-467E-AF49-D83D979900F9}" type="datetimeFigureOut">
              <a:rPr lang="pt-BR" smtClean="0"/>
              <a:pPr/>
              <a:t>10/01/2020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0077-0F8B-4F09-9837-51A5C7B0BD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817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F634-3DF6-467E-AF49-D83D979900F9}" type="datetimeFigureOut">
              <a:rPr lang="pt-BR" smtClean="0"/>
              <a:pPr/>
              <a:t>10/01/2020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0077-0F8B-4F09-9837-51A5C7B0BD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674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F634-3DF6-467E-AF49-D83D979900F9}" type="datetimeFigureOut">
              <a:rPr lang="pt-BR" smtClean="0"/>
              <a:pPr/>
              <a:t>10/01/2020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0077-0F8B-4F09-9837-51A5C7B0BD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9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F634-3DF6-467E-AF49-D83D979900F9}" type="datetimeFigureOut">
              <a:rPr lang="pt-BR" smtClean="0"/>
              <a:pPr/>
              <a:t>10/01/2020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0077-0F8B-4F09-9837-51A5C7B0BD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01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F634-3DF6-467E-AF49-D83D979900F9}" type="datetimeFigureOut">
              <a:rPr lang="pt-BR" smtClean="0"/>
              <a:pPr/>
              <a:t>10/01/2020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0077-0F8B-4F09-9837-51A5C7B0BD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814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F634-3DF6-467E-AF49-D83D979900F9}" type="datetimeFigureOut">
              <a:rPr lang="pt-BR" smtClean="0"/>
              <a:pPr/>
              <a:t>10/01/2020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0077-0F8B-4F09-9837-51A5C7B0BD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344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F634-3DF6-467E-AF49-D83D979900F9}" type="datetimeFigureOut">
              <a:rPr lang="pt-BR" smtClean="0"/>
              <a:pPr/>
              <a:t>10/01/2020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0077-0F8B-4F09-9837-51A5C7B0BD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222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F634-3DF6-467E-AF49-D83D979900F9}" type="datetimeFigureOut">
              <a:rPr lang="pt-BR" smtClean="0"/>
              <a:pPr/>
              <a:t>10/01/2020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0077-0F8B-4F09-9837-51A5C7B0BD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057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F634-3DF6-467E-AF49-D83D979900F9}" type="datetimeFigureOut">
              <a:rPr lang="pt-BR" smtClean="0"/>
              <a:pPr/>
              <a:t>10/01/2020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0077-0F8B-4F09-9837-51A5C7B0BD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636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F634-3DF6-467E-AF49-D83D979900F9}" type="datetimeFigureOut">
              <a:rPr lang="pt-BR" smtClean="0"/>
              <a:pPr/>
              <a:t>10/01/2020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0077-0F8B-4F09-9837-51A5C7B0BD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8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DF634-3DF6-467E-AF49-D83D979900F9}" type="datetimeFigureOut">
              <a:rPr lang="pt-BR" smtClean="0"/>
              <a:pPr/>
              <a:t>10/01/2020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30077-0F8B-4F09-9837-51A5C7B0BD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3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portais.univasf.edu.br/proae/noticias/ultimas-noticias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23020" y="1882767"/>
            <a:ext cx="6254330" cy="243203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FF4F19"/>
                </a:solidFill>
                <a:latin typeface="Lemon/Milk light"/>
              </a:rPr>
              <a:t>Manual de Inscrição da Seleção 2020 do Programa de Assistência Estudantil (PAE)</a:t>
            </a:r>
            <a:endParaRPr lang="pt-BR" sz="4000" b="1" dirty="0">
              <a:solidFill>
                <a:srgbClr val="FF4F19"/>
              </a:solidFill>
              <a:latin typeface="Lemon/Milk ligh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7512">
            <a:off x="1985663" y="3551007"/>
            <a:ext cx="1336147" cy="133614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737" y="3044719"/>
            <a:ext cx="1498263" cy="149826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499" y="4912948"/>
            <a:ext cx="1945052" cy="194505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652" y="3583710"/>
            <a:ext cx="1919663" cy="191966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3233">
            <a:off x="8475964" y="-1638873"/>
            <a:ext cx="5202371" cy="520237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654" y="657366"/>
            <a:ext cx="3858571" cy="385857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716">
            <a:off x="-743371" y="-858622"/>
            <a:ext cx="4093893" cy="409389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689">
            <a:off x="21846" y="4467302"/>
            <a:ext cx="2107298" cy="2107298"/>
          </a:xfrm>
          <a:prstGeom prst="rect">
            <a:avLst/>
          </a:prstGeom>
        </p:spPr>
      </p:pic>
      <p:pic>
        <p:nvPicPr>
          <p:cNvPr id="14" name="Imagem 13" descr="Marca Univasf Completa (Sem fundo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50268" y="5818971"/>
            <a:ext cx="2479782" cy="772329"/>
          </a:xfrm>
          <a:prstGeom prst="rect">
            <a:avLst/>
          </a:prstGeom>
        </p:spPr>
      </p:pic>
      <p:pic>
        <p:nvPicPr>
          <p:cNvPr id="49154" name="Picture 2" descr="Resultado de imagem para proae univas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27875" y="5841151"/>
            <a:ext cx="2054225" cy="788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59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rgbClr val="FF4F19"/>
                </a:solidFill>
                <a:latin typeface="Lemon/Milk light" panose="020B0303050302020204" pitchFamily="34" charset="0"/>
              </a:rPr>
              <a:t>O que é Núcleo Familiar?</a:t>
            </a:r>
            <a:endParaRPr lang="pt-BR" b="1" dirty="0">
              <a:solidFill>
                <a:srgbClr val="FF4F19"/>
              </a:solidFill>
              <a:latin typeface="Lemon/Milk light" panose="020B03030503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00150" y="1900448"/>
            <a:ext cx="99631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P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Considera-se núcleo familiar você e o conjunto de pessoas que residem na mesma moradia ou em moradias diferentes, mas que contribuem com os custeios das despesas de todos e/ou dependem das rendas uns dos outros.</a:t>
            </a:r>
          </a:p>
          <a:p>
            <a:pPr marL="0" lvl="1"/>
            <a:endParaRPr lang="pt-PT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Lato Light"/>
            </a:endParaRPr>
          </a:p>
          <a:p>
            <a:pPr marL="0" lvl="1"/>
            <a:r>
              <a:rPr lang="pt-P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 O núcleo familiar pode ser composto por pai, padrasto, mãe, madrasta, cônjuge, companheiro/a, filho/a, enteado/a, irmão/ã, avô/ó, ou outras pessoas agregadas.</a:t>
            </a:r>
            <a:endParaRPr lang="pt-BR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Lato Light"/>
            </a:endParaRPr>
          </a:p>
          <a:p>
            <a:endParaRPr lang="pt-BR" sz="3600" i="1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0724">
            <a:off x="10178142" y="4443647"/>
            <a:ext cx="2351314" cy="235131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9345" y="3897172"/>
            <a:ext cx="3034388" cy="303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0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7846" y="1714500"/>
            <a:ext cx="11435054" cy="3276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b="1" dirty="0" smtClean="0">
                <a:solidFill>
                  <a:srgbClr val="FF4F19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0" indent="0" algn="just">
              <a:buNone/>
            </a:pPr>
            <a:endParaRPr lang="pt-BR" b="1" dirty="0" smtClean="0">
              <a:solidFill>
                <a:srgbClr val="FF4F19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É a soma das rendas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(formais ou informais)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 TODOS os familiares (que moram ou não com você).</a:t>
            </a:r>
          </a:p>
          <a:p>
            <a:pPr marL="0" indent="0" algn="just">
              <a:buNone/>
            </a:pP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lvl="1" indent="0" algn="just">
              <a:spcBef>
                <a:spcPts val="1000"/>
              </a:spcBef>
              <a:buNone/>
            </a:pPr>
            <a:endParaRPr lang="pt-PT" sz="3200" b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indent="0">
              <a:buNone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4860" y="3331029"/>
            <a:ext cx="6941414" cy="694141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7650" y="609600"/>
            <a:ext cx="11391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FF4F19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 que é renda líquida familiar?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41696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6953250" y="1352551"/>
            <a:ext cx="2971800" cy="5109091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lvl="1"/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Lemon/Milk light"/>
                <a:ea typeface="Lato Light" panose="020F0502020204030203" pitchFamily="34" charset="0"/>
                <a:cs typeface="Lato Light" panose="020F0502020204030203" pitchFamily="34" charset="0"/>
              </a:rPr>
              <a:t>O que é desconsiderado do cálculo da renda?</a:t>
            </a:r>
          </a:p>
          <a:p>
            <a:pPr marL="0" lvl="1"/>
            <a:endParaRPr lang="pt-BR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lvl="1">
              <a:buFont typeface="Arial" pitchFamily="34" charset="0"/>
              <a:buChar char="•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 Empréstimos;</a:t>
            </a:r>
          </a:p>
          <a:p>
            <a:pPr marL="0" lvl="1">
              <a:buFont typeface="Arial" pitchFamily="34" charset="0"/>
              <a:buChar char="•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 Imposto de Renda;</a:t>
            </a:r>
          </a:p>
          <a:p>
            <a:pPr marL="0" lvl="1">
              <a:buFont typeface="Arial" pitchFamily="34" charset="0"/>
              <a:buChar char="•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 INSS;</a:t>
            </a:r>
          </a:p>
          <a:p>
            <a:pPr marL="0" lvl="1">
              <a:buFont typeface="Arial" pitchFamily="34" charset="0"/>
              <a:buChar char="•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 Valores obtidos com programas socioassistenciais como Bolsa Família, Seguro Safra e Seguro Defeso, exceto quando se constituírem na única renda do grupo familiar.</a:t>
            </a:r>
          </a:p>
          <a:p>
            <a:endParaRPr lang="pt-BR" dirty="0" smtClean="0">
              <a:latin typeface="Lato Light"/>
            </a:endParaRP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04800" y="400050"/>
            <a:ext cx="6381750" cy="5847755"/>
          </a:xfrm>
          <a:prstGeom prst="rect">
            <a:avLst/>
          </a:prstGeom>
          <a:noFill/>
          <a:ln w="28575">
            <a:solidFill>
              <a:srgbClr val="FF4F19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lvl="1"/>
            <a:r>
              <a:rPr lang="pt-PT" sz="3200" b="1" dirty="0" smtClean="0">
                <a:solidFill>
                  <a:srgbClr val="FF4F19"/>
                </a:solidFill>
                <a:latin typeface="Lemon/Milk light"/>
                <a:ea typeface="Lato Light" panose="020F0502020204030203" pitchFamily="34" charset="0"/>
                <a:cs typeface="Lato Light" panose="020F0502020204030203" pitchFamily="34" charset="0"/>
              </a:rPr>
              <a:t>O que é considerado renda?</a:t>
            </a:r>
          </a:p>
          <a:p>
            <a:pPr marL="0" lvl="1"/>
            <a:endParaRPr lang="pt-PT" b="1" dirty="0" smtClean="0">
              <a:solidFill>
                <a:schemeClr val="tx1">
                  <a:lumMod val="65000"/>
                  <a:lumOff val="35000"/>
                </a:schemeClr>
              </a:solidFill>
              <a:latin typeface="Lemon/Milk light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lvl="1">
              <a:buFont typeface="Arial" pitchFamily="34" charset="0"/>
              <a:buChar char="•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Salários;</a:t>
            </a:r>
          </a:p>
          <a:p>
            <a:pPr marL="0" lvl="1">
              <a:buFont typeface="Arial" pitchFamily="34" charset="0"/>
              <a:buChar char="•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 Aposentadorias;</a:t>
            </a:r>
          </a:p>
          <a:p>
            <a:pPr marL="0" lvl="1">
              <a:buFont typeface="Arial" pitchFamily="34" charset="0"/>
              <a:buChar char="•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 Rendimentos do trabalho não assalariado;</a:t>
            </a:r>
          </a:p>
          <a:p>
            <a:pPr marL="0" lvl="1">
              <a:buFont typeface="Arial" pitchFamily="34" charset="0"/>
              <a:buChar char="•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 Rendimentos do mercado informal ou autônomo,</a:t>
            </a:r>
          </a:p>
          <a:p>
            <a:pPr marL="0" lvl="1">
              <a:buFont typeface="Arial" pitchFamily="34" charset="0"/>
              <a:buChar char="•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 Vale alimentação;</a:t>
            </a:r>
          </a:p>
          <a:p>
            <a:pPr marL="0" lvl="1">
              <a:buFont typeface="Arial" pitchFamily="34" charset="0"/>
              <a:buChar char="•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 Gratificações eventuais ou não;</a:t>
            </a:r>
          </a:p>
          <a:p>
            <a:pPr marL="0" lvl="1">
              <a:buFont typeface="Arial" pitchFamily="34" charset="0"/>
              <a:buChar char="•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 Gratificações por cargo de chefia;</a:t>
            </a:r>
          </a:p>
          <a:p>
            <a:pPr marL="0" lvl="1">
              <a:buFont typeface="Arial" pitchFamily="34" charset="0"/>
              <a:buChar char="•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 Pensões alimentícias;</a:t>
            </a:r>
          </a:p>
          <a:p>
            <a:pPr marL="0" lvl="1">
              <a:buFont typeface="Arial" pitchFamily="34" charset="0"/>
              <a:buChar char="•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 Auxílio doença;</a:t>
            </a:r>
          </a:p>
          <a:p>
            <a:pPr marL="0" lvl="1">
              <a:buFont typeface="Arial" pitchFamily="34" charset="0"/>
              <a:buChar char="•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 Seguro desemprego;</a:t>
            </a:r>
          </a:p>
          <a:p>
            <a:pPr marL="0" lvl="1">
              <a:buFont typeface="Arial" pitchFamily="34" charset="0"/>
              <a:buChar char="•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 Auxílio  reclusão;</a:t>
            </a:r>
          </a:p>
          <a:p>
            <a:pPr marL="0" lvl="1">
              <a:buFont typeface="Arial" pitchFamily="34" charset="0"/>
              <a:buChar char="•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 Benefício de Prestação Continuada – BPC;</a:t>
            </a:r>
          </a:p>
          <a:p>
            <a:pPr marL="0" lvl="1">
              <a:buFont typeface="Arial" pitchFamily="34" charset="0"/>
              <a:buChar char="•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 Renda mensal vitalícia;</a:t>
            </a:r>
          </a:p>
          <a:p>
            <a:pPr marL="0" lvl="1">
              <a:buFont typeface="Arial" pitchFamily="34" charset="0"/>
              <a:buChar char="•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 Comissões;</a:t>
            </a:r>
          </a:p>
          <a:p>
            <a:pPr marL="0" lvl="1">
              <a:buFont typeface="Arial" pitchFamily="34" charset="0"/>
              <a:buChar char="•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 Pró-labore;</a:t>
            </a:r>
          </a:p>
          <a:p>
            <a:pPr marL="0" lvl="1">
              <a:buFont typeface="Arial" pitchFamily="34" charset="0"/>
              <a:buChar char="•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 Rendimentos auferidos do patrimônio de todos os membros do grupo familiar, incluindo do/a estudante.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749">
            <a:off x="9389547" y="186634"/>
            <a:ext cx="3817734" cy="381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296">
            <a:off x="6208532" y="651278"/>
            <a:ext cx="4977387" cy="4977387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676400" y="179845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mon/Milk light" panose="020B0303050302020204" pitchFamily="34" charset="0"/>
              </a:rPr>
              <a:t>Quais são os documentos necessários para informações gerais do candidato e da sua família?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  <a:latin typeface="Lemon/Milk light" panose="020B03030503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628">
            <a:off x="10268696" y="4934697"/>
            <a:ext cx="1760625" cy="17606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749">
            <a:off x="-1104802" y="2890511"/>
            <a:ext cx="5627961" cy="56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296">
            <a:off x="10474911" y="-471000"/>
            <a:ext cx="2208655" cy="220865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628">
            <a:off x="10268696" y="2172680"/>
            <a:ext cx="1760625" cy="17606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749">
            <a:off x="10047038" y="4439181"/>
            <a:ext cx="2613524" cy="261352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82748" y="1445563"/>
            <a:ext cx="95141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3200" b="1" dirty="0" smtClean="0">
                <a:solidFill>
                  <a:srgbClr val="FF501A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Carteira de Identidade (RG) e CPF</a:t>
            </a:r>
          </a:p>
          <a:p>
            <a:pPr marL="342900" indent="-342900">
              <a:buAutoNum type="arabicPeriod"/>
            </a:pPr>
            <a:endParaRPr lang="pt-BR" sz="2800" b="1" dirty="0" smtClean="0">
              <a:solidFill>
                <a:srgbClr val="FF501A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342900" indent="-342900"/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-  Você deve apresentar os seus documentos e também os documentos de todos os membros do seu núcleo familiar.</a:t>
            </a:r>
          </a:p>
          <a:p>
            <a:pPr algn="ctr"/>
            <a:endParaRPr lang="pt-B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just"/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Para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menores de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18 anos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, você deve apresentar a certidão de nascimento.</a:t>
            </a:r>
          </a:p>
          <a:p>
            <a:pPr algn="ctr"/>
            <a:endParaRPr lang="pt-BR" sz="2400" b="1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342900" indent="-342900">
              <a:buAutoNum type="arabicPeriod"/>
            </a:pPr>
            <a:endParaRPr lang="pt-BR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4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296">
            <a:off x="-665840" y="-377694"/>
            <a:ext cx="2208655" cy="220865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628">
            <a:off x="-872055" y="2265986"/>
            <a:ext cx="1760625" cy="17606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749">
            <a:off x="-1093713" y="4532487"/>
            <a:ext cx="2613524" cy="261352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942904" y="526749"/>
            <a:ext cx="951410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4F19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</a:t>
            </a:r>
            <a:r>
              <a:rPr lang="pt-BR" sz="2800" b="1" dirty="0" smtClean="0">
                <a:solidFill>
                  <a:srgbClr val="FF4F19"/>
                </a:solidFill>
                <a:latin typeface="Lato Light"/>
                <a:ea typeface="Lato Medium" panose="020F0502020204030203" pitchFamily="34" charset="0"/>
                <a:cs typeface="Lato Medium" panose="020F0502020204030203" pitchFamily="34" charset="0"/>
              </a:rPr>
              <a:t>. </a:t>
            </a:r>
            <a:r>
              <a:rPr lang="pt-BR" sz="3200" b="1" dirty="0" smtClean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Autodeclaração Atualizada  </a:t>
            </a:r>
          </a:p>
          <a:p>
            <a:endParaRPr lang="pt-BR" sz="2400" dirty="0" smtClean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você for um estudante que se autodeclara </a:t>
            </a:r>
            <a:r>
              <a:rPr lang="pt-P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transexual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e/ou </a:t>
            </a:r>
            <a:r>
              <a:rPr lang="pt-P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travesti, 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deve  preencher o modelo de autodeclaração que está no ANEXO 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II 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do 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Edital.</a:t>
            </a:r>
          </a:p>
          <a:p>
            <a:pPr marL="342900" indent="-342900" algn="just">
              <a:buFontTx/>
              <a:buChar char="-"/>
            </a:pPr>
            <a:endParaRPr lang="pt-PT" sz="24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342900" indent="-342900" algn="just">
              <a:buFontTx/>
              <a:buChar char="-"/>
            </a:pPr>
            <a:endParaRPr lang="pt-PT" sz="2400" dirty="0" smtClean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just"/>
            <a:endParaRPr lang="pt-PT" sz="2400" b="1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r>
              <a:rPr lang="pt-PT" sz="2800" b="1" dirty="0" smtClean="0">
                <a:solidFill>
                  <a:srgbClr val="FF501A"/>
                </a:solidFill>
                <a:latin typeface="Lato Light"/>
                <a:ea typeface="Lato Medium" panose="020F0502020204030203" pitchFamily="34" charset="0"/>
                <a:cs typeface="Lato Medium" panose="020F0502020204030203" pitchFamily="34" charset="0"/>
              </a:rPr>
              <a:t>3</a:t>
            </a:r>
            <a:r>
              <a:rPr lang="pt-PT" sz="3200" b="1" dirty="0" smtClean="0">
                <a:solidFill>
                  <a:srgbClr val="FF501A"/>
                </a:solidFill>
                <a:latin typeface="Lato Light"/>
                <a:ea typeface="Lato Medium" panose="020F0502020204030203" pitchFamily="34" charset="0"/>
                <a:cs typeface="Lato Medium" panose="020F0502020204030203" pitchFamily="34" charset="0"/>
              </a:rPr>
              <a:t>. </a:t>
            </a:r>
            <a:r>
              <a:rPr lang="pt-PT" sz="3200" b="1" dirty="0" smtClean="0">
                <a:solidFill>
                  <a:srgbClr val="FF501A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Comprovante de Residência dos pais/responsáveis/cônjuge </a:t>
            </a:r>
          </a:p>
          <a:p>
            <a:pPr algn="just"/>
            <a:endParaRPr lang="pt-PT" sz="2800" dirty="0">
              <a:solidFill>
                <a:srgbClr val="FF501A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just"/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- Pode ser uma conta de água/luz/telefone, desde que seja de um desses meses: setembro/outubro/novembro de 2019.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endParaRPr lang="pt-BR" sz="2400" b="1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342900" indent="-342900">
              <a:buAutoNum type="arabicPeriod"/>
            </a:pPr>
            <a:endParaRPr lang="pt-BR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12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296">
            <a:off x="10474911" y="-471000"/>
            <a:ext cx="2208655" cy="22086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628">
            <a:off x="10268696" y="2172680"/>
            <a:ext cx="1760625" cy="176062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749">
            <a:off x="10047038" y="4439181"/>
            <a:ext cx="2613524" cy="261352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89732" y="2110825"/>
            <a:ext cx="951410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501A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4. Comprovante de Residência do estudante</a:t>
            </a:r>
          </a:p>
          <a:p>
            <a:endParaRPr lang="pt-BR" sz="24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 você não morar com o seu núcleo familiar, esse documento é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obrigatório!</a:t>
            </a:r>
          </a:p>
          <a:p>
            <a:endParaRPr lang="pt-B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- Pode ser uma conta de água/luz/telefone, desde que seja de um desses meses: setembro/outubro/novembro de 2019.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sz="24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sz="2400" dirty="0" smtClean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endParaRPr lang="pt-BR" sz="2400" b="1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342900" indent="-342900">
              <a:buAutoNum type="arabicPeriod"/>
            </a:pPr>
            <a:endParaRPr lang="pt-BR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18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296">
            <a:off x="-665840" y="-377694"/>
            <a:ext cx="2208655" cy="220865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628">
            <a:off x="-872055" y="2265986"/>
            <a:ext cx="1760625" cy="17606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749">
            <a:off x="-1093713" y="4532487"/>
            <a:ext cx="2613524" cy="261352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942904" y="0"/>
            <a:ext cx="10249096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b="1" dirty="0" smtClean="0">
              <a:solidFill>
                <a:srgbClr val="FF501A"/>
              </a:solidFill>
              <a:latin typeface="Lato Light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r>
              <a:rPr lang="pt-BR" sz="2800" b="1" dirty="0" smtClean="0">
                <a:solidFill>
                  <a:srgbClr val="FF501A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5. </a:t>
            </a:r>
            <a:r>
              <a:rPr lang="pt-BR" sz="3200" b="1" dirty="0" smtClean="0">
                <a:solidFill>
                  <a:srgbClr val="FF501A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Comprovante </a:t>
            </a:r>
            <a:r>
              <a:rPr lang="pt-BR" sz="3200" b="1" dirty="0">
                <a:solidFill>
                  <a:srgbClr val="FF501A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de </a:t>
            </a:r>
            <a:r>
              <a:rPr lang="pt-BR" sz="3200" b="1" dirty="0" smtClean="0">
                <a:solidFill>
                  <a:srgbClr val="FF501A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Condição Habitacional do Estudante</a:t>
            </a:r>
            <a:endParaRPr lang="pt-BR" sz="3200" b="1" dirty="0">
              <a:solidFill>
                <a:srgbClr val="FF501A"/>
              </a:solidFill>
              <a:latin typeface="Lemon/Milk light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457200" indent="-457200">
              <a:buFontTx/>
              <a:buChar char="-"/>
            </a:pPr>
            <a:endParaRPr lang="pt-BR" sz="3200" b="1" dirty="0" smtClean="0">
              <a:solidFill>
                <a:srgbClr val="5A5268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457200" indent="-457200">
              <a:buFontTx/>
              <a:buChar char="-"/>
            </a:pP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</a:t>
            </a:r>
            <a:r>
              <a:rPr lang="pt-B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 o estudante morar em imóvel alugado?</a:t>
            </a:r>
          </a:p>
          <a:p>
            <a:endParaRPr lang="pt-BR" sz="2800" dirty="0">
              <a:solidFill>
                <a:srgbClr val="FF4F19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Recibo de aluguel atualizado, ou seja, de setembro/outubro/novembro de 2019.</a:t>
            </a:r>
          </a:p>
          <a:p>
            <a:pPr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OU</a:t>
            </a:r>
          </a:p>
          <a:p>
            <a:pPr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Contrato de aluguel com período de vigência do contrato e assinaturas do locador e locatário (a pessoa que aluga o imóvel e o estudante).</a:t>
            </a:r>
          </a:p>
          <a:p>
            <a:pPr algn="ctr"/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OU</a:t>
            </a:r>
          </a:p>
          <a:p>
            <a:pPr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Preencher o modelo de declaração que comprova que mora em imóvel alugado. O modelo está no ANEXO II do Edital, e deve constar o endereço do imóvel, valor do aluguel e assinatura do proprietário.</a:t>
            </a:r>
          </a:p>
          <a:p>
            <a:endParaRPr lang="pt-BR" sz="2400" dirty="0" smtClean="0">
              <a:solidFill>
                <a:srgbClr val="FF4F19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sz="24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endParaRPr lang="pt-BR" sz="2400" b="1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342900" indent="-342900">
              <a:buAutoNum type="arabicPeriod"/>
            </a:pPr>
            <a:endParaRPr lang="pt-BR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8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296">
            <a:off x="-665840" y="-377694"/>
            <a:ext cx="2208655" cy="220865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628">
            <a:off x="-872055" y="2265986"/>
            <a:ext cx="1760625" cy="17606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749">
            <a:off x="-1093713" y="4532487"/>
            <a:ext cx="2613524" cy="261352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942904" y="0"/>
            <a:ext cx="9514109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dirty="0" smtClean="0">
              <a:solidFill>
                <a:srgbClr val="FF501A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457200" indent="-457200">
              <a:buFontTx/>
              <a:buChar char="-"/>
            </a:pPr>
            <a:endParaRPr lang="pt-BR" sz="3200" b="1" dirty="0" smtClean="0">
              <a:solidFill>
                <a:srgbClr val="5A5268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457200" indent="-457200">
              <a:buFontTx/>
              <a:buChar char="-"/>
            </a:pP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</a:t>
            </a:r>
            <a:r>
              <a:rPr lang="pt-B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 o estudante morar em imóvel próprio?</a:t>
            </a:r>
          </a:p>
          <a:p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pt-P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Carnê do IPTU de </a:t>
            </a:r>
            <a:r>
              <a:rPr lang="pt-P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2019</a:t>
            </a: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;</a:t>
            </a:r>
          </a:p>
          <a:p>
            <a:pPr algn="ctr"/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OU</a:t>
            </a:r>
          </a:p>
          <a:p>
            <a:pPr algn="ctr"/>
            <a:endParaRPr lang="pt-BR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pt-P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Recibo de compra e </a:t>
            </a:r>
            <a:r>
              <a:rPr lang="pt-P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venda;</a:t>
            </a:r>
          </a:p>
          <a:p>
            <a:pPr algn="ctr"/>
            <a:endParaRPr lang="pt-BR" sz="2800" b="1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OU</a:t>
            </a:r>
          </a:p>
          <a:p>
            <a:pPr algn="ctr"/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pt-P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Escritura pública do </a:t>
            </a:r>
            <a:r>
              <a:rPr lang="pt-P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imóvel</a:t>
            </a:r>
            <a:endParaRPr lang="pt-B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sz="2400" dirty="0" smtClean="0">
              <a:solidFill>
                <a:srgbClr val="FF4F19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sz="24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endParaRPr lang="pt-BR" sz="2400" b="1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342900" indent="-342900">
              <a:buAutoNum type="arabicPeriod"/>
            </a:pPr>
            <a:endParaRPr lang="pt-BR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36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296">
            <a:off x="-665840" y="-377694"/>
            <a:ext cx="2208655" cy="220865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628">
            <a:off x="-872055" y="2265986"/>
            <a:ext cx="1760625" cy="176062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749">
            <a:off x="-1093713" y="4532487"/>
            <a:ext cx="2613524" cy="261352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942904" y="0"/>
            <a:ext cx="95141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1" dirty="0" smtClean="0">
              <a:solidFill>
                <a:srgbClr val="FF501A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457200" indent="-457200">
              <a:buFontTx/>
              <a:buChar char="-"/>
            </a:pPr>
            <a:endParaRPr lang="pt-BR" sz="3200" b="1" dirty="0" smtClean="0">
              <a:solidFill>
                <a:srgbClr val="5A5268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457200" indent="-457200">
              <a:buFontTx/>
              <a:buChar char="-"/>
            </a:pP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</a:t>
            </a:r>
            <a:r>
              <a:rPr lang="pt-B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 o estudante morar em imóvel cedido?</a:t>
            </a:r>
          </a:p>
          <a:p>
            <a:endParaRPr lang="pt-B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 </a:t>
            </a:r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pessoa que cedeu o imóvel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deve preencher o modelo de autodeclaração que está no ANEXO II do Edital e deve constar os dados pessoais, localização do imóvel cedido, dados do estudante, assinatura do declarante e duas testemunhas (não familiares). O declarante deve afirmar que se responsabiliza legalmente pelas informações prestadas.</a:t>
            </a:r>
          </a:p>
          <a:p>
            <a:endParaRPr lang="pt-BR" sz="24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endParaRPr lang="pt-BR" sz="2400" b="1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1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5925">
            <a:off x="-397062" y="-91032"/>
            <a:ext cx="2351314" cy="23513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395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mon/Milk light" panose="020B03030503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 que é o Programa de Assistência Estudantil?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  <a:latin typeface="Lemon/Milk light" panose="020B03030503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19250" y="2933700"/>
            <a:ext cx="4552950" cy="24765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buNone/>
              <a:defRPr/>
            </a:pPr>
            <a:r>
              <a:rPr lang="pt-BR" sz="8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Times New Roman" pitchFamily="18" charset="0"/>
                <a:cs typeface="Arial" panose="020B0604020202020204" pitchFamily="34" charset="0"/>
              </a:rPr>
              <a:t>    </a:t>
            </a:r>
            <a:r>
              <a:rPr lang="pt-BR" sz="1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Times New Roman" pitchFamily="18" charset="0"/>
                <a:cs typeface="Arial" panose="020B0604020202020204" pitchFamily="34" charset="0"/>
              </a:rPr>
              <a:t>A</a:t>
            </a:r>
            <a:r>
              <a:rPr lang="pt-BR" sz="8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Times New Roman" pitchFamily="18" charset="0"/>
                <a:cs typeface="Arial" panose="020B0604020202020204" pitchFamily="34" charset="0"/>
              </a:rPr>
              <a:t> Assistência Estudantil se constitui enquanto uma política pública assegurada por meio do </a:t>
            </a:r>
            <a:r>
              <a:rPr lang="pt-BR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Times New Roman" pitchFamily="18" charset="0"/>
                <a:cs typeface="Arial" panose="020B0604020202020204" pitchFamily="34" charset="0"/>
              </a:rPr>
              <a:t>Decreto 7.234 </a:t>
            </a:r>
            <a:r>
              <a:rPr lang="pt-BR" sz="8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Times New Roman" pitchFamily="18" charset="0"/>
                <a:cs typeface="Arial" panose="020B0604020202020204" pitchFamily="34" charset="0"/>
              </a:rPr>
              <a:t>de 2010. </a:t>
            </a:r>
            <a:r>
              <a:rPr lang="pt-BR" sz="8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cs typeface="Arial" panose="020B0604020202020204" pitchFamily="34" charset="0"/>
              </a:rPr>
              <a:t>Esse Decreto é o que conhecemos como Programa Nacional de Assistência Estudantil – PNAES.</a:t>
            </a:r>
          </a:p>
          <a:p>
            <a:pPr algn="just">
              <a:defRPr/>
            </a:pPr>
            <a:endParaRPr lang="pt-BR" dirty="0" smtClean="0">
              <a:cs typeface="Arial" panose="020B0604020202020204" pitchFamily="34" charset="0"/>
            </a:endParaRPr>
          </a:p>
          <a:p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8884">
            <a:off x="-140533" y="2379994"/>
            <a:ext cx="1957466" cy="195746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037" y="4567144"/>
            <a:ext cx="2299263" cy="229926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981200" y="3008313"/>
            <a:ext cx="869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pt-BR" dirty="0" smtClean="0"/>
          </a:p>
          <a:p>
            <a:pPr marL="342900" indent="-342900">
              <a:buAutoNum type="arabicPeriod"/>
            </a:pPr>
            <a:endParaRPr lang="pt-BR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6019800" y="2435225"/>
            <a:ext cx="5753100" cy="2936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Times New Roman" pitchFamily="18" charset="0"/>
                <a:cs typeface="Arial" panose="020B0604020202020204" pitchFamily="34" charset="0"/>
              </a:rPr>
              <a:t>    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 Light"/>
                <a:ea typeface="Times New Roman" pitchFamily="18" charset="0"/>
                <a:cs typeface="Arial" panose="020B0604020202020204" pitchFamily="34" charset="0"/>
              </a:rPr>
              <a:t>Esse programa tem como objetivo assegurar a permanência de estudantes de 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 Light"/>
                <a:ea typeface="Times New Roman" pitchFamily="18" charset="0"/>
                <a:cs typeface="Arial" panose="020B0604020202020204" pitchFamily="34" charset="0"/>
              </a:rPr>
              <a:t>baixa renda 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 Light"/>
                <a:ea typeface="Times New Roman" pitchFamily="18" charset="0"/>
                <a:cs typeface="Arial" panose="020B0604020202020204" pitchFamily="34" charset="0"/>
              </a:rPr>
              <a:t>nos cursos de graduação presencial de todas as Instituições Federais de Ensino Superior do país. Suas ações podem</a:t>
            </a:r>
            <a:r>
              <a:rPr kumimoji="0" lang="pt-B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 Light"/>
                <a:ea typeface="Times New Roman" pitchFamily="18" charset="0"/>
                <a:cs typeface="Arial" panose="020B0604020202020204" pitchFamily="34" charset="0"/>
              </a:rPr>
              <a:t> ser 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 Light"/>
                <a:ea typeface="Times New Roman" pitchFamily="18" charset="0"/>
                <a:cs typeface="Arial" panose="020B0604020202020204" pitchFamily="34" charset="0"/>
              </a:rPr>
              <a:t>voltadas para moradia, alimentação, saúde, cultura, inclusão digital, esporte, creche e apoio pedagógico.</a:t>
            </a:r>
            <a:r>
              <a:rPr kumimoji="0" lang="pt-B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 Light"/>
                <a:ea typeface="Times New Roman" pitchFamily="18" charset="0"/>
                <a:cs typeface="Arial" panose="020B0604020202020204" pitchFamily="34" charset="0"/>
              </a:rPr>
              <a:t> Seu 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 Light"/>
                <a:ea typeface="Times New Roman" pitchFamily="18" charset="0"/>
                <a:cs typeface="Arial" panose="020B0604020202020204" pitchFamily="34" charset="0"/>
              </a:rPr>
              <a:t>objetivo principal é proporcionar 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 Light"/>
                <a:ea typeface="Times New Roman" pitchFamily="18" charset="0"/>
                <a:cs typeface="Arial" panose="020B0604020202020204" pitchFamily="34" charset="0"/>
              </a:rPr>
              <a:t>a igualdade de oportunidade a todos os/as estudantes. </a:t>
            </a: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Lato Light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90700" y="5886450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A Univasf desenvolve ações na área de Assistência Estudantil desde 2008 através de seleções anuais! </a:t>
            </a:r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296">
            <a:off x="10474911" y="-471000"/>
            <a:ext cx="2208655" cy="220865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628">
            <a:off x="10268696" y="2172680"/>
            <a:ext cx="1760625" cy="17606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749">
            <a:off x="10047038" y="4439181"/>
            <a:ext cx="2613524" cy="261352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89732" y="179249"/>
            <a:ext cx="9514109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501A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6</a:t>
            </a:r>
            <a:r>
              <a:rPr lang="pt-BR" sz="3200" b="1" dirty="0" smtClean="0">
                <a:solidFill>
                  <a:srgbClr val="FF501A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. Comprovante de Condição Habitacional da Família (pais/responsável/cônjuge)</a:t>
            </a:r>
          </a:p>
          <a:p>
            <a:endParaRPr lang="pt-BR" sz="24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457200" indent="-457200">
              <a:buFontTx/>
              <a:buChar char="-"/>
            </a:pP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 o </a:t>
            </a:r>
            <a:r>
              <a:rPr lang="pt-B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imóvel for alugado</a:t>
            </a: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?</a:t>
            </a:r>
          </a:p>
          <a:p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Recibo de aluguel atualizado, ou seja, de setembro/outubro/novembro de 2019.</a:t>
            </a:r>
          </a:p>
          <a:p>
            <a:pPr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OU</a:t>
            </a:r>
          </a:p>
          <a:p>
            <a:pPr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Contrato de aluguel com período de vigência do contrato e assinaturas do locador e locatário (a pessoa que aluga o imóvel e o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pai/responsável/cônjuge).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OU</a:t>
            </a:r>
          </a:p>
          <a:p>
            <a:pPr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Preencher o modelo de declaração que comprova que mora em imóvel alugado. O modelo está no ANEXO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II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do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Edital,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 deve constar o endereço do imóvel, valor do aluguel e assinatura do proprietário.</a:t>
            </a:r>
          </a:p>
          <a:p>
            <a:pPr algn="ctr"/>
            <a:endParaRPr lang="pt-BR" sz="2400" b="1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342900" indent="-342900">
              <a:buAutoNum type="arabicPeriod"/>
            </a:pPr>
            <a:endParaRPr lang="pt-BR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99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296">
            <a:off x="10474911" y="-471000"/>
            <a:ext cx="2208655" cy="220865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628">
            <a:off x="10268696" y="2172680"/>
            <a:ext cx="1760625" cy="17606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749">
            <a:off x="10047038" y="4439181"/>
            <a:ext cx="2613524" cy="261352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89732" y="179249"/>
            <a:ext cx="9514109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b="1" dirty="0" smtClean="0">
              <a:solidFill>
                <a:srgbClr val="FF501A"/>
              </a:solidFill>
              <a:latin typeface="Lato Light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sz="24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457200" indent="-457200">
              <a:buFontTx/>
              <a:buChar char="-"/>
            </a:pPr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 o </a:t>
            </a:r>
            <a:r>
              <a:rPr lang="pt-B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imóvel for próprio</a:t>
            </a:r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?</a:t>
            </a:r>
          </a:p>
          <a:p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pt-P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Carnê do IPTU de </a:t>
            </a:r>
            <a:r>
              <a:rPr lang="pt-P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2018</a:t>
            </a: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.</a:t>
            </a: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OU</a:t>
            </a:r>
          </a:p>
          <a:p>
            <a:pPr algn="ctr"/>
            <a:endParaRPr lang="pt-BR" sz="2800" b="1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pt-P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Recibo de compra e venda.</a:t>
            </a:r>
          </a:p>
          <a:p>
            <a:pPr algn="ctr"/>
            <a:endParaRPr lang="pt-BR" sz="2800" b="1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OU</a:t>
            </a:r>
          </a:p>
          <a:p>
            <a:pPr algn="ctr"/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pt-P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Escritura pública do imóvel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.</a:t>
            </a:r>
          </a:p>
          <a:p>
            <a:pPr algn="ctr"/>
            <a:endParaRPr lang="pt-BR" sz="2400" b="1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342900" indent="-342900">
              <a:buAutoNum type="arabicPeriod"/>
            </a:pPr>
            <a:endParaRPr lang="pt-BR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68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296">
            <a:off x="10474911" y="-471000"/>
            <a:ext cx="2208655" cy="220865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628">
            <a:off x="10268696" y="2172680"/>
            <a:ext cx="1760625" cy="176062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749">
            <a:off x="10047038" y="4439181"/>
            <a:ext cx="2613524" cy="261352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89732" y="179249"/>
            <a:ext cx="95141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b="1" dirty="0" smtClean="0">
              <a:solidFill>
                <a:srgbClr val="FF501A"/>
              </a:solidFill>
              <a:latin typeface="Lato Light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sz="2400" dirty="0" smtClean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sz="24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457200" indent="-457200">
              <a:buFontTx/>
              <a:buChar char="-"/>
            </a:pPr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 o </a:t>
            </a:r>
            <a:r>
              <a:rPr lang="pt-B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imóvel for financiado?</a:t>
            </a:r>
            <a:endParaRPr lang="pt-BR" sz="3200" b="1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pt-P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Comprovante de financiamento do imóvel (contrato de financiamento; boleto ou extrato bancário comprovando o pagamento do financiamento). </a:t>
            </a:r>
            <a:endParaRPr lang="pt-BR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342900" indent="-342900">
              <a:buAutoNum type="arabicPeriod"/>
            </a:pPr>
            <a:endParaRPr lang="pt-BR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29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296">
            <a:off x="10474911" y="-471000"/>
            <a:ext cx="2208655" cy="220865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628">
            <a:off x="10268696" y="2172680"/>
            <a:ext cx="1760625" cy="17606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749">
            <a:off x="10047038" y="4439181"/>
            <a:ext cx="2613524" cy="261352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89732" y="179249"/>
            <a:ext cx="951410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 smtClean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sz="24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457200" indent="-457200">
              <a:buFontTx/>
              <a:buChar char="-"/>
            </a:pP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 o </a:t>
            </a:r>
            <a:r>
              <a:rPr lang="pt-B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imóvel for cedido?</a:t>
            </a:r>
            <a:endParaRPr lang="pt-BR" sz="2800" b="1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pessoa que cedeu o imóvel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deve preencher o modelo de autodeclaração que está no ANEXO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II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do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Edital,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 deve constar os dados pessoais, localização do imóvel cedido, dados do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pai/responsável/cônjuge,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assinatura do declarante e duas testemunhas (não familiares). O declarante deve afirmar que se responsabiliza legalmente pelas informações prestadas.</a:t>
            </a:r>
          </a:p>
          <a:p>
            <a:pPr marL="342900" indent="-342900">
              <a:buAutoNum type="arabicPeriod"/>
            </a:pPr>
            <a:endParaRPr lang="pt-BR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5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296">
            <a:off x="-665840" y="-377694"/>
            <a:ext cx="2208655" cy="220865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628">
            <a:off x="-872055" y="2265986"/>
            <a:ext cx="1760625" cy="176062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749">
            <a:off x="-1093713" y="4532487"/>
            <a:ext cx="2613524" cy="261352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911709" y="726633"/>
            <a:ext cx="951410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501A"/>
                </a:solidFill>
                <a:latin typeface="Lato Medium"/>
                <a:ea typeface="Lato Medium" panose="020F0502020204030203" pitchFamily="34" charset="0"/>
                <a:cs typeface="Lato Medium" panose="020F0502020204030203" pitchFamily="34" charset="0"/>
              </a:rPr>
              <a:t>7</a:t>
            </a:r>
            <a:r>
              <a:rPr lang="pt-BR" sz="3200" b="1" dirty="0" smtClean="0">
                <a:solidFill>
                  <a:srgbClr val="FF501A"/>
                </a:solidFill>
                <a:latin typeface="Lato Medium"/>
                <a:ea typeface="Lato Medium" panose="020F0502020204030203" pitchFamily="34" charset="0"/>
                <a:cs typeface="Lato Medium" panose="020F0502020204030203" pitchFamily="34" charset="0"/>
              </a:rPr>
              <a:t>. Comprovante </a:t>
            </a:r>
            <a:r>
              <a:rPr lang="pt-BR" sz="3200" b="1" dirty="0">
                <a:solidFill>
                  <a:srgbClr val="FF501A"/>
                </a:solidFill>
                <a:latin typeface="Lato Medium"/>
                <a:ea typeface="Lato Medium" panose="020F0502020204030203" pitchFamily="34" charset="0"/>
                <a:cs typeface="Lato Medium" panose="020F0502020204030203" pitchFamily="34" charset="0"/>
              </a:rPr>
              <a:t>de </a:t>
            </a:r>
            <a:r>
              <a:rPr lang="pt-BR" sz="3200" b="1" dirty="0" smtClean="0">
                <a:solidFill>
                  <a:srgbClr val="FF501A"/>
                </a:solidFill>
                <a:latin typeface="Lato Medium"/>
                <a:ea typeface="Lato Medium" panose="020F0502020204030203" pitchFamily="34" charset="0"/>
                <a:cs typeface="Lato Medium" panose="020F0502020204030203" pitchFamily="34" charset="0"/>
              </a:rPr>
              <a:t>Matrícula do SIG@</a:t>
            </a:r>
          </a:p>
          <a:p>
            <a:endParaRPr lang="pt-BR" sz="3200" dirty="0">
              <a:solidFill>
                <a:srgbClr val="FF501A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457200" indent="-457200">
              <a:buFontTx/>
              <a:buChar char="-"/>
            </a:pPr>
            <a:endParaRPr lang="pt-BR" sz="3200" b="1" dirty="0" smtClean="0">
              <a:solidFill>
                <a:srgbClr val="5A5268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342900" indent="-342900" algn="ctr">
              <a:buFontTx/>
              <a:buChar char="-"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Referente ao período </a:t>
            </a:r>
            <a:r>
              <a:rPr lang="pt-B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2019.2</a:t>
            </a: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e com grade de horário.</a:t>
            </a:r>
          </a:p>
          <a:p>
            <a:pPr marL="342900" indent="-342900" algn="ctr">
              <a:buFontTx/>
              <a:buChar char="-"/>
            </a:pP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342900" indent="-342900" algn="ctr">
              <a:buFontTx/>
              <a:buChar char="-"/>
            </a:pPr>
            <a:endParaRPr lang="pt-B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pt-BR" sz="2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 comprovante </a:t>
            </a:r>
            <a:r>
              <a:rPr lang="pt-BR" sz="2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não</a:t>
            </a:r>
            <a:r>
              <a:rPr lang="pt-BR" sz="2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será aceito no recurso “</a:t>
            </a:r>
            <a:r>
              <a:rPr lang="pt-BR" sz="24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PrintScreen</a:t>
            </a:r>
            <a:r>
              <a:rPr lang="pt-BR" sz="2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”.</a:t>
            </a:r>
            <a:endParaRPr lang="pt-BR" sz="2400" u="sng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endParaRPr lang="pt-BR" sz="2400" b="1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16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296">
            <a:off x="10474911" y="-471000"/>
            <a:ext cx="2208655" cy="220865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628">
            <a:off x="10268696" y="2172680"/>
            <a:ext cx="1760625" cy="176062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749">
            <a:off x="10047038" y="4439181"/>
            <a:ext cx="2613524" cy="261352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390820" y="354916"/>
            <a:ext cx="951410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501A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8. Declaração de Bolsista</a:t>
            </a:r>
          </a:p>
          <a:p>
            <a:endParaRPr lang="pt-BR" sz="24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457200" indent="-457200" algn="ctr">
              <a:buFontTx/>
              <a:buChar char="-"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Este documento é para os estudantes que se formaram no </a:t>
            </a:r>
            <a:r>
              <a:rPr lang="pt-B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Ensino Médio em escola privada com bolsa</a:t>
            </a: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.</a:t>
            </a:r>
          </a:p>
          <a:p>
            <a:pPr algn="ctr"/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 declaração precisa ser emitida pela instituição de ensino em que o estudante cursou o Ensino Médio (integralmente ou em parte).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sz="2400" dirty="0" smtClean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sz="24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0819" y="3655353"/>
            <a:ext cx="951410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501A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9. Histórico Escolar do Ensino Médio ou Declaração Escolar de Conclusão do Ensino Médio</a:t>
            </a:r>
          </a:p>
          <a:p>
            <a:endParaRPr lang="pt-BR" sz="3200" b="1" dirty="0" smtClean="0">
              <a:solidFill>
                <a:srgbClr val="5A5268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342900" indent="-342900" algn="ctr">
              <a:buFontTx/>
              <a:buChar char="-"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Deve constar informações sobre as séries cursadas pelo estudante.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77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296">
            <a:off x="10474911" y="-471000"/>
            <a:ext cx="2208655" cy="220865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628">
            <a:off x="10268696" y="2172680"/>
            <a:ext cx="1760625" cy="17606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749">
            <a:off x="10047038" y="4439181"/>
            <a:ext cx="2613524" cy="261352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90820" y="373578"/>
            <a:ext cx="9514109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200" b="1" dirty="0" smtClean="0">
                <a:solidFill>
                  <a:srgbClr val="FF501A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10. Se houver integrantes na família do estudante, menores de 20 anos e 11 meses, deve ser apresentado.</a:t>
            </a:r>
            <a:r>
              <a:rPr lang="pt-PT" sz="3200" b="1" dirty="0" smtClean="0">
                <a:latin typeface="Lemon/Milk light"/>
              </a:rPr>
              <a:t> </a:t>
            </a:r>
          </a:p>
          <a:p>
            <a:pPr lvl="0"/>
            <a:endParaRPr lang="pt-BR" sz="3200" dirty="0"/>
          </a:p>
          <a:p>
            <a:pPr marL="457200" lvl="0" indent="-457200" algn="ctr">
              <a:buFontTx/>
              <a:buChar char="-"/>
            </a:pPr>
            <a:r>
              <a:rPr lang="pt-PT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 </a:t>
            </a:r>
            <a:r>
              <a:rPr lang="pt-PT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for estudante:</a:t>
            </a:r>
            <a:r>
              <a:rPr lang="pt-P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pt-P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declaração Escolar</a:t>
            </a:r>
            <a:r>
              <a:rPr lang="pt-P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.</a:t>
            </a:r>
            <a:endParaRPr lang="pt-PT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457200" lvl="0" indent="-457200" algn="ctr">
              <a:buFontTx/>
              <a:buChar char="-"/>
            </a:pP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457200" lvl="0" indent="-457200" algn="ctr">
              <a:buFontTx/>
              <a:buChar char="-"/>
            </a:pPr>
            <a:r>
              <a:rPr lang="pt-PT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 </a:t>
            </a:r>
            <a:r>
              <a:rPr lang="pt-PT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for </a:t>
            </a:r>
            <a:r>
              <a:rPr lang="pt-PT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desempregado:</a:t>
            </a:r>
            <a:r>
              <a:rPr lang="pt-P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preencher o modelo de comprovante de desemprego que está </a:t>
            </a:r>
            <a:r>
              <a:rPr lang="pt-P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no </a:t>
            </a:r>
            <a:r>
              <a:rPr lang="pt-P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ANEXO II do Edital.</a:t>
            </a:r>
          </a:p>
          <a:p>
            <a:pPr marL="457200" lvl="0" indent="-457200" algn="ctr">
              <a:buFontTx/>
              <a:buChar char="-"/>
            </a:pP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lvl="0" algn="ctr"/>
            <a:r>
              <a:rPr lang="pt-PT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- Se </a:t>
            </a:r>
            <a:r>
              <a:rPr lang="pt-PT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possuir renda:</a:t>
            </a:r>
            <a:r>
              <a:rPr lang="pt-P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pt-P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comprovar </a:t>
            </a:r>
            <a:r>
              <a:rPr lang="pt-P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renda </a:t>
            </a:r>
            <a:r>
              <a:rPr lang="pt-P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 acordo com um dos pontos do item 7 do Edital.</a:t>
            </a: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sz="3200" dirty="0" smtClean="0">
              <a:solidFill>
                <a:srgbClr val="FF501A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sz="2400" dirty="0" smtClean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sz="2400" dirty="0" smtClean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sz="24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7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296">
            <a:off x="-665840" y="-377694"/>
            <a:ext cx="2208655" cy="220865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628">
            <a:off x="-872055" y="2265986"/>
            <a:ext cx="1760625" cy="17606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749">
            <a:off x="-1093713" y="4532487"/>
            <a:ext cx="2613524" cy="261352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863008" y="354563"/>
            <a:ext cx="951410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501A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11. Registro de Casamento ou Declaração de União Estável</a:t>
            </a:r>
          </a:p>
          <a:p>
            <a:endParaRPr lang="pt-BR" sz="3200" dirty="0">
              <a:solidFill>
                <a:srgbClr val="FF501A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457200" indent="-457200">
              <a:buFontTx/>
              <a:buChar char="-"/>
            </a:pPr>
            <a:endParaRPr lang="pt-BR" sz="3200" b="1" dirty="0" smtClean="0">
              <a:solidFill>
                <a:srgbClr val="5A5268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342900" indent="-342900" algn="ctr">
              <a:buFontTx/>
              <a:buChar char="-"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Pode ser dos pais ou do estudante, quando for o caso.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863008" y="3465513"/>
            <a:ext cx="951410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501A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12. Averbação de Divórcio ou de Separação </a:t>
            </a:r>
            <a:r>
              <a:rPr lang="pt-BR" sz="3200" b="1" dirty="0">
                <a:solidFill>
                  <a:srgbClr val="FF501A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J</a:t>
            </a:r>
            <a:r>
              <a:rPr lang="pt-BR" sz="3200" b="1" dirty="0" smtClean="0">
                <a:solidFill>
                  <a:srgbClr val="FF501A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udicial/ Declaração de Separação de União Estável</a:t>
            </a:r>
          </a:p>
          <a:p>
            <a:endParaRPr lang="pt-BR" sz="3200" dirty="0">
              <a:solidFill>
                <a:srgbClr val="FF501A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457200" indent="-457200">
              <a:buFontTx/>
              <a:buChar char="-"/>
            </a:pPr>
            <a:endParaRPr lang="pt-BR" sz="3200" b="1" dirty="0" smtClean="0">
              <a:solidFill>
                <a:srgbClr val="5A5268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342900" indent="-342900" algn="ctr">
              <a:buFontTx/>
              <a:buChar char="-"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Pode ser dos pais ou do estudante, quando for o caso.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296">
            <a:off x="10474911" y="-471000"/>
            <a:ext cx="2208655" cy="220865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628">
            <a:off x="10268696" y="2172680"/>
            <a:ext cx="1760625" cy="176062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749">
            <a:off x="10047038" y="4439181"/>
            <a:ext cx="2613524" cy="261352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47970" y="678766"/>
            <a:ext cx="951410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501A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13. Certidão de óbito dos pais/responsáveis/cônjuge/companheiro</a:t>
            </a:r>
          </a:p>
          <a:p>
            <a:endParaRPr lang="pt-BR" sz="24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457200" indent="-457200" algn="ctr">
              <a:buFontTx/>
              <a:buChar char="-"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Para estudantes órfãos ou viúvos.</a:t>
            </a:r>
          </a:p>
          <a:p>
            <a:pPr algn="ctr"/>
            <a:endParaRPr lang="pt-BR" sz="24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endParaRPr lang="pt-BR" sz="2400" dirty="0" smtClean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sz="24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0819" y="3655353"/>
            <a:ext cx="951410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501A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14. Laudo médico atualizado</a:t>
            </a:r>
          </a:p>
          <a:p>
            <a:endParaRPr lang="pt-BR" sz="3200" b="1" dirty="0" smtClean="0">
              <a:solidFill>
                <a:srgbClr val="5A5268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342900" indent="-342900" algn="ctr">
              <a:buFontTx/>
              <a:buChar char="-"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Para comprovar deficiência do estudante, se for o caso.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03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296">
            <a:off x="-665840" y="-377694"/>
            <a:ext cx="2208655" cy="220865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628">
            <a:off x="-872055" y="2265986"/>
            <a:ext cx="1760625" cy="176062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749">
            <a:off x="-1093713" y="4532487"/>
            <a:ext cx="2613524" cy="2613524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863008" y="0"/>
            <a:ext cx="954794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501A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15. Termo de guarda e responsabilidade, adoção, tutela ou curatela</a:t>
            </a:r>
          </a:p>
          <a:p>
            <a:endParaRPr lang="pt-BR" sz="3200" b="1" dirty="0" smtClean="0">
              <a:solidFill>
                <a:srgbClr val="5A5268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342900" indent="-342900" algn="ctr">
              <a:buFontTx/>
              <a:buChar char="-"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Para comprovação de guarda, adoção, tutela ou curatela, quando for o caso.</a:t>
            </a:r>
          </a:p>
          <a:p>
            <a:pPr marL="342900" indent="-342900" algn="ctr">
              <a:buFontTx/>
              <a:buChar char="-"/>
            </a:pPr>
            <a:endParaRPr lang="pt-BR" sz="2800" b="1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 a situação não é oficial, o estudante precisa apresentar um destes documentos:</a:t>
            </a:r>
          </a:p>
          <a:p>
            <a:pPr algn="ctr"/>
            <a:endParaRPr lang="pt-BR" sz="2400" b="1" dirty="0" smtClean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endParaRPr lang="pt-BR" sz="2400" b="1" dirty="0" smtClean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342900" indent="-342900" algn="ctr">
              <a:buFontTx/>
              <a:buChar char="-"/>
            </a:pPr>
            <a:endParaRPr lang="pt-BR" sz="2400" b="1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619250" y="3465513"/>
            <a:ext cx="10267949" cy="5058560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Declaração do responsável pela família</a:t>
            </a:r>
          </a:p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OU</a:t>
            </a:r>
          </a:p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342900" indent="-342900" algn="ctr">
              <a:buFontTx/>
              <a:buChar char="-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Cartão de vacina constando o nome do responsável</a:t>
            </a:r>
          </a:p>
          <a:p>
            <a:pPr marL="342900" indent="-342900" algn="ctr">
              <a:buFontTx/>
              <a:buChar char="-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OU</a:t>
            </a:r>
          </a:p>
          <a:p>
            <a:pPr marL="342900" indent="-342900" algn="ctr">
              <a:buFontTx/>
              <a:buChar char="-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342900" indent="-342900" algn="ctr">
              <a:buFontTx/>
              <a:buChar char="-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Comprovante de Plano de Saúde que conste o nome dos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dependentes</a:t>
            </a:r>
          </a:p>
          <a:p>
            <a:pPr marL="342900" indent="-342900" algn="ctr">
              <a:buFontTx/>
              <a:buChar char="-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342900" indent="-342900" algn="ctr">
              <a:buFontTx/>
              <a:buChar char="-"/>
            </a:pP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342900" indent="-342900" algn="ctr">
              <a:buFontTx/>
              <a:buChar char="-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342900" indent="-342900" algn="ctr">
              <a:buFontTx/>
              <a:buChar char="-"/>
            </a:pP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342900" indent="-342900" algn="ctr">
              <a:buFontTx/>
              <a:buChar char="-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342900" indent="-342900" algn="ctr">
              <a:buFontTx/>
              <a:buChar char="-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342900" indent="-342900" algn="ctr">
              <a:buFontTx/>
              <a:buChar char="-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OU</a:t>
            </a:r>
          </a:p>
          <a:p>
            <a:pPr marL="342900" indent="-342900" algn="ctr">
              <a:buFontTx/>
              <a:buChar char="-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342900" indent="-342900" algn="ctr">
              <a:buFontTx/>
              <a:buChar char="-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Plano funerário que conste o nome dos dependentes</a:t>
            </a:r>
          </a:p>
          <a:p>
            <a:pPr marL="342900" indent="-342900" algn="ctr">
              <a:buFontTx/>
              <a:buChar char="-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OU</a:t>
            </a:r>
          </a:p>
          <a:p>
            <a:pPr marL="342900" indent="-342900" algn="ctr">
              <a:buFontTx/>
              <a:buChar char="-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342900" indent="-342900" algn="ctr">
              <a:buFontTx/>
              <a:buChar char="-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Declaração de creche ou escola constando endereço e nome do responsável pelo estudante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4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5925">
            <a:off x="-397062" y="-91032"/>
            <a:ext cx="2351314" cy="23513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2403475"/>
            <a:ext cx="100012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7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mon/Milk light" panose="020B03030503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Atenção</a:t>
            </a:r>
            <a:r>
              <a:rPr lang="pt-BR" sz="7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mon/Milk light" panose="020B03030503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mon/Milk light" panose="020B03030503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estudante! </a:t>
            </a:r>
            <a:b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mon/Milk light" panose="020B03030503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mon/Milk light" panose="020B03030503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Este manual é referente à Seleção Unificada de </a:t>
            </a:r>
            <a:r>
              <a:rPr lang="pt-BR" sz="5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mon/Milk light" panose="020B03030503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2020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mon/Milk light" panose="020B03030503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!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Lemon/Milk light" panose="020B03030503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8884">
            <a:off x="-140533" y="2379994"/>
            <a:ext cx="1957466" cy="195746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037" y="4567144"/>
            <a:ext cx="2299263" cy="229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296">
            <a:off x="10474911" y="-471000"/>
            <a:ext cx="2208655" cy="220865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628">
            <a:off x="10268696" y="2172680"/>
            <a:ext cx="1760625" cy="17606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749">
            <a:off x="10047038" y="4439181"/>
            <a:ext cx="2613524" cy="261352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90820" y="354916"/>
            <a:ext cx="951410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501A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16. Comprovação de renda ou desemprego do estudante e demais membros da família</a:t>
            </a:r>
          </a:p>
          <a:p>
            <a:endParaRPr lang="pt-BR" sz="24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457200" indent="-457200" algn="ctr">
              <a:buFontTx/>
              <a:buChar char="-"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Idade igual ou superior a 21 anos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endParaRPr lang="pt-BR" sz="2400" dirty="0" smtClean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sz="24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86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296">
            <a:off x="-221716" y="298470"/>
            <a:ext cx="6794325" cy="67943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628">
            <a:off x="7354046" y="4448928"/>
            <a:ext cx="1760625" cy="17606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749">
            <a:off x="9193136" y="3811671"/>
            <a:ext cx="4003093" cy="4003093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76300" y="21818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mon/Milk light"/>
              </a:rPr>
              <a:t>E os documentos necessários para comprovar a renda familiar?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  <a:latin typeface="Lemon/Milk light"/>
            </a:endParaRPr>
          </a:p>
        </p:txBody>
      </p:sp>
    </p:spTree>
    <p:extLst>
      <p:ext uri="{BB962C8B-B14F-4D97-AF65-F5344CB8AC3E}">
        <p14:creationId xmlns:p14="http://schemas.microsoft.com/office/powerpoint/2010/main" val="34729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296">
            <a:off x="10474911" y="-471000"/>
            <a:ext cx="2208655" cy="220865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628">
            <a:off x="10268696" y="2172680"/>
            <a:ext cx="1760625" cy="17606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749">
            <a:off x="10047038" y="4439181"/>
            <a:ext cx="2613524" cy="261352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65932" y="2210539"/>
            <a:ext cx="10230618" cy="3939540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endParaRPr lang="pt-P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Contracheque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 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Holerite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(setembro ou outubro ou novembro de 2019)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ou.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pt-P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Registro 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Carteira de Trabalho – CTPS  (contendo páginas de identificação, páginas de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Contrato de Trabalho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nas quais constem o registro trabalhista atual e a próxima página de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Contrato de Trabalho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em branco); </a:t>
            </a:r>
            <a:r>
              <a:rPr lang="pt-P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</a:t>
            </a:r>
          </a:p>
          <a:p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Declaração 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atualizada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(setembro ou outubro ou novembro de 2019)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empregador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 sindicato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 órgão-gestor de mão-de-obra ao qual esteja </a:t>
            </a: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vinculado 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constando cargo e salário </a:t>
            </a:r>
            <a:endParaRPr lang="pt-P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PT" dirty="0"/>
          </a:p>
          <a:p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empregado; </a:t>
            </a:r>
            <a:r>
              <a:rPr lang="pt-P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</a:t>
            </a:r>
          </a:p>
          <a:p>
            <a:endParaRPr lang="pt-P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Declaração 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Anual do Imposto de Renda da Pessoa Física, referente ao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exercício 2019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(com recibo de entrega</a:t>
            </a: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);</a:t>
            </a:r>
          </a:p>
          <a:p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Declaração 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Anual do Imposto de Renda da Pessoa Jurídica, referente ao exercício 2019 (com recibo de entrega).</a:t>
            </a:r>
            <a:endParaRPr lang="pt-BR" sz="3600" b="1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342900" indent="-342900">
              <a:buAutoNum type="arabicPeriod"/>
            </a:pPr>
            <a:endParaRPr lang="pt-BR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52400" y="287928"/>
            <a:ext cx="446789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 o membro do grupo familiar for:</a:t>
            </a: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33350" y="867001"/>
            <a:ext cx="99961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PT" sz="3200" b="1" dirty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Trabalhador Assalariado </a:t>
            </a:r>
            <a:endParaRPr lang="pt-PT" sz="3200" b="1" dirty="0" smtClean="0">
              <a:solidFill>
                <a:srgbClr val="FF4F19"/>
              </a:solidFill>
              <a:latin typeface="Lemon/Milk light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342900" indent="-342900"/>
            <a:r>
              <a:rPr lang="pt-PT" sz="2000" b="1" dirty="0" smtClean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(</a:t>
            </a:r>
            <a:r>
              <a:rPr lang="pt-PT" sz="2000" b="1" dirty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ex.: contratados; carteira de trabalho assinada; servidor público</a:t>
            </a:r>
            <a:r>
              <a:rPr lang="pt-PT" sz="2000" b="1" dirty="0">
                <a:solidFill>
                  <a:srgbClr val="FF4F19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)</a:t>
            </a:r>
            <a:endParaRPr lang="pt-BR" sz="2000" dirty="0">
              <a:solidFill>
                <a:srgbClr val="FF4F19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729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55" y="272476"/>
            <a:ext cx="1118745" cy="111874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117505" y="293240"/>
            <a:ext cx="6955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Qual a maneira correta de enviar a </a:t>
            </a:r>
            <a:r>
              <a:rPr lang="pt-PT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Carteira </a:t>
            </a:r>
            <a:r>
              <a:rPr lang="pt-PT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de Trabalho 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mon/Milk light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1026" name="Picture 2" descr="https://www.ufrgs.br/ingresso/wp-content/uploads/2019/08/Prancheta-1-1024x7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29" y="2036762"/>
            <a:ext cx="5921972" cy="418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ufrgs.br/ingresso/wp-content/uploads/2019/08/Prancheta-2-1024x7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355" y="2036760"/>
            <a:ext cx="5921974" cy="418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404069" y="6223781"/>
            <a:ext cx="3175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Semibold" panose="020F0502020204030203" pitchFamily="34" charset="0"/>
                <a:cs typeface="Lato Semibold" panose="020F0502020204030203" pitchFamily="34" charset="0"/>
              </a:rPr>
              <a:t>Páginas de Identificação</a:t>
            </a: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Lato Light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0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207066" y="5489601"/>
            <a:ext cx="3350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Semibold" panose="020F0502020204030203" pitchFamily="34" charset="0"/>
                <a:cs typeface="Lato Semibold" panose="020F0502020204030203" pitchFamily="34" charset="0"/>
              </a:rPr>
              <a:t>Registro Trabalhista Atual</a:t>
            </a: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Lato Light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pic>
        <p:nvPicPr>
          <p:cNvPr id="2050" name="Picture 2" descr="https://www.ufrgs.br/ingresso/wp-content/uploads/2019/08/Prancheta-4-1024x7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" y="1077087"/>
            <a:ext cx="5998410" cy="424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ufrgs.br/ingresso/wp-content/uploads/2019/08/Prancheta-5-1024x7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94" y="1096137"/>
            <a:ext cx="5986006" cy="423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6361693" y="5499881"/>
            <a:ext cx="5413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Página de Contrato de Trabalho em branco</a:t>
            </a: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5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296">
            <a:off x="10474911" y="-471000"/>
            <a:ext cx="2208655" cy="220865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628">
            <a:off x="10268696" y="2172680"/>
            <a:ext cx="1760625" cy="17606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749">
            <a:off x="10047038" y="4439181"/>
            <a:ext cx="2613524" cy="261352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025755" y="1447695"/>
            <a:ext cx="8549319" cy="1323439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Declaração 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Anual do Imposto de Renda da Pessoa Física e Imposto de Renda Pessoa Jurídica (IRPJ) 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exercício 2019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(com recibo de entrega</a:t>
            </a: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25755" y="294773"/>
            <a:ext cx="40511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475F6C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 o membro do grupo familiar for:</a:t>
            </a:r>
            <a:endParaRPr lang="pt-BR" sz="2000" b="1" dirty="0">
              <a:solidFill>
                <a:srgbClr val="475F6C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025754" y="862920"/>
            <a:ext cx="9996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2. Comerciante </a:t>
            </a:r>
            <a:r>
              <a:rPr lang="pt-PT" sz="3200" b="1" dirty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(pessoa jurídica)</a:t>
            </a:r>
            <a:endParaRPr lang="pt-BR" dirty="0" smtClean="0">
              <a:solidFill>
                <a:srgbClr val="FF4F19"/>
              </a:solidFill>
              <a:latin typeface="Lemon/Milk light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025755" y="4095984"/>
            <a:ext cx="8549319" cy="2862322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Declaração 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Comprobatória de Percepção de Rendimentos – DECORE atualizado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(setembro ou outubro ou novembro de 2019)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expedida por contabilista; </a:t>
            </a:r>
            <a:r>
              <a:rPr lang="pt-P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</a:t>
            </a:r>
          </a:p>
          <a:p>
            <a:pPr lvl="0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Declaração 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Anual do Imposto de Renda da Pessoa Física, referente ao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exercício 2019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(com recibo de entrega); </a:t>
            </a:r>
            <a:r>
              <a:rPr lang="pt-P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</a:t>
            </a:r>
          </a:p>
          <a:p>
            <a:pPr lvl="0"/>
            <a:endParaRPr lang="pt-BR" dirty="0" smtClean="0"/>
          </a:p>
          <a:p>
            <a:pPr lvl="0"/>
            <a:endParaRPr lang="pt-BR" dirty="0"/>
          </a:p>
          <a:p>
            <a:pPr lvl="0">
              <a:buFont typeface="Arial" pitchFamily="34" charset="0"/>
              <a:buChar char="•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Autodeclaração atualizada com identificação do trabalhador autônomo, 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qual se informe o tipo de atividade e os rendimentos mensais, com assinatura </a:t>
            </a: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declarante e duas testemunhas não familiares.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modelo da autodeclaração consta no Anexo II </a:t>
            </a:r>
            <a:r>
              <a:rPr lang="pt-P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Edital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025754" y="2925023"/>
            <a:ext cx="9996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rgbClr val="FF4F19"/>
                </a:solidFill>
                <a:latin typeface="Lato Medium"/>
                <a:ea typeface="Lato Medium" panose="020F0502020204030203" pitchFamily="34" charset="0"/>
                <a:cs typeface="Lato Medium" panose="020F0502020204030203" pitchFamily="34" charset="0"/>
              </a:rPr>
              <a:t>3</a:t>
            </a:r>
            <a:r>
              <a:rPr lang="pt-PT" sz="3200" b="1" dirty="0" smtClean="0">
                <a:solidFill>
                  <a:srgbClr val="FF4F19"/>
                </a:solidFill>
                <a:latin typeface="Lato Medium"/>
                <a:ea typeface="Lato Medium" panose="020F0502020204030203" pitchFamily="34" charset="0"/>
                <a:cs typeface="Lato Medium" panose="020F0502020204030203" pitchFamily="34" charset="0"/>
              </a:rPr>
              <a:t>. Trabalhador Autônomo </a:t>
            </a:r>
            <a:r>
              <a:rPr lang="pt-PT" sz="3200" b="1" dirty="0">
                <a:solidFill>
                  <a:srgbClr val="FF4F19"/>
                </a:solidFill>
                <a:latin typeface="Lato Medium"/>
                <a:ea typeface="Lato Medium" panose="020F0502020204030203" pitchFamily="34" charset="0"/>
                <a:cs typeface="Lato Medium" panose="020F0502020204030203" pitchFamily="34" charset="0"/>
              </a:rPr>
              <a:t>ou eventual (bicos) ou </a:t>
            </a:r>
            <a:r>
              <a:rPr lang="pt-PT" sz="3200" b="1" dirty="0" smtClean="0">
                <a:solidFill>
                  <a:srgbClr val="FF4F19"/>
                </a:solidFill>
                <a:latin typeface="Lato Medium"/>
                <a:ea typeface="Lato Medium" panose="020F0502020204030203" pitchFamily="34" charset="0"/>
                <a:cs typeface="Lato Medium" panose="020F0502020204030203" pitchFamily="34" charset="0"/>
              </a:rPr>
              <a:t>prestador </a:t>
            </a:r>
            <a:r>
              <a:rPr lang="pt-PT" sz="3200" b="1" dirty="0">
                <a:solidFill>
                  <a:srgbClr val="FF4F19"/>
                </a:solidFill>
                <a:latin typeface="Lato Medium"/>
                <a:ea typeface="Lato Medium" panose="020F0502020204030203" pitchFamily="34" charset="0"/>
                <a:cs typeface="Lato Medium" panose="020F0502020204030203" pitchFamily="34" charset="0"/>
              </a:rPr>
              <a:t>de </a:t>
            </a:r>
            <a:r>
              <a:rPr lang="pt-PT" sz="3200" b="1" dirty="0" smtClean="0">
                <a:solidFill>
                  <a:srgbClr val="FF4F19"/>
                </a:solidFill>
                <a:latin typeface="Lato Medium"/>
                <a:ea typeface="Lato Medium" panose="020F0502020204030203" pitchFamily="34" charset="0"/>
                <a:cs typeface="Lato Medium" panose="020F0502020204030203" pitchFamily="34" charset="0"/>
              </a:rPr>
              <a:t>serviço</a:t>
            </a:r>
            <a:endParaRPr lang="pt-BR" dirty="0" smtClean="0">
              <a:solidFill>
                <a:srgbClr val="FF4F19"/>
              </a:solidFill>
              <a:latin typeface="Lato Medium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11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296">
            <a:off x="10474911" y="-471000"/>
            <a:ext cx="2208655" cy="220865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628">
            <a:off x="10268696" y="2172680"/>
            <a:ext cx="1760625" cy="17606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749">
            <a:off x="10047038" y="4439181"/>
            <a:ext cx="2613524" cy="261352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013398" y="3051291"/>
            <a:ext cx="8549319" cy="2862322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Contracheque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extrato bancário do benefício atualizado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(setembro ou outubro ou novembro de 2019)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constando o nome do beneficiário do INSS e o valor do benefício; </a:t>
            </a:r>
            <a:r>
              <a:rPr lang="pt-P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 </a:t>
            </a:r>
          </a:p>
          <a:p>
            <a:pPr lvl="0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Seguro 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Defeso (Seguro Desemprego Pescador) – Apresentar registro como </a:t>
            </a: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Pescador 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Profissional devidamente atualizado no Registro Geral da Pesca - RGP - classificado na categoria artesanal, emitido pela Secretaria Especial de Aquicultura e Pesca da Presidência da República - SEAP/PR</a:t>
            </a: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lvl="0"/>
            <a:endParaRPr lang="pt-PT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pt-P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Não </a:t>
            </a:r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serão aceitos a apresentação de cartão </a:t>
            </a:r>
            <a:r>
              <a:rPr lang="pt-P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magnético, </a:t>
            </a:r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nem o saldo bancário sem identificação do benefício como comprovantes de aposentadoria ou </a:t>
            </a:r>
            <a:r>
              <a:rPr lang="pt-P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pensão.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13399" y="801400"/>
            <a:ext cx="446789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 o membro do grupo familiar for:</a:t>
            </a: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13398" y="1369547"/>
            <a:ext cx="99961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4</a:t>
            </a:r>
            <a:r>
              <a:rPr lang="pt-PT" sz="3200" b="1" dirty="0" smtClean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. Beneficiário </a:t>
            </a:r>
            <a:r>
              <a:rPr lang="pt-PT" sz="3200" b="1" dirty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da Previdência Social (quem recebe aposentadoria, pensão por morte, auxílio doença, seguro defeso entre outros)</a:t>
            </a:r>
            <a:endParaRPr lang="pt-BR" dirty="0" smtClean="0">
              <a:solidFill>
                <a:srgbClr val="FF4F19"/>
              </a:solidFill>
              <a:latin typeface="Lemon/Milk light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1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296">
            <a:off x="10474911" y="-471000"/>
            <a:ext cx="2208655" cy="220865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628">
            <a:off x="10268696" y="1371280"/>
            <a:ext cx="1760625" cy="17606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749">
            <a:off x="10047038" y="4439181"/>
            <a:ext cx="2613524" cy="261352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097372" y="4468142"/>
            <a:ext cx="8549319" cy="984885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lvl="0"/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Extrato bancário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(setembro ou outubro ou novembro de 2019)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benefício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imagem do cartão constando o nome </a:t>
            </a: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beneficiário 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o número do benefício.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154523" y="1208601"/>
            <a:ext cx="446789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 o membro do grupo familiar for:</a:t>
            </a: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944972" y="2214898"/>
            <a:ext cx="999618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5. Beneficiários </a:t>
            </a:r>
            <a:r>
              <a:rPr lang="pt-PT" sz="3200" b="1" dirty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da Assistência Social (quem recebe Bolsa família, Benefício de Prestação Continuada BPC-LOAS, Seguro Safra e Chapéu de Palha</a:t>
            </a:r>
            <a:r>
              <a:rPr lang="pt-PT" sz="3200" b="1" dirty="0" smtClean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)</a:t>
            </a:r>
          </a:p>
          <a:p>
            <a:endParaRPr lang="pt-PT" sz="3200" b="1" dirty="0" smtClean="0">
              <a:solidFill>
                <a:srgbClr val="FF4F19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dirty="0" smtClean="0">
              <a:solidFill>
                <a:srgbClr val="FF4F19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3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296">
            <a:off x="10474911" y="-471000"/>
            <a:ext cx="2208655" cy="220865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628">
            <a:off x="10268696" y="2172680"/>
            <a:ext cx="1760625" cy="17606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749">
            <a:off x="10047038" y="4439181"/>
            <a:ext cx="2613524" cy="261352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013398" y="126151"/>
            <a:ext cx="40511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475F6C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 o membro do grupo familiar for:</a:t>
            </a:r>
            <a:endParaRPr lang="pt-BR" sz="2000" b="1" dirty="0">
              <a:solidFill>
                <a:srgbClr val="475F6C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013398" y="620379"/>
            <a:ext cx="99961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3200" b="1" dirty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6</a:t>
            </a:r>
            <a:r>
              <a:rPr lang="pt-PT" sz="3200" b="1" dirty="0" smtClean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. Agricultor, parceiro </a:t>
            </a:r>
            <a:r>
              <a:rPr lang="pt-PT" sz="3200" b="1" dirty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ou </a:t>
            </a:r>
            <a:r>
              <a:rPr lang="pt-PT" sz="3200" b="1" dirty="0" smtClean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arrendatário </a:t>
            </a:r>
            <a:r>
              <a:rPr lang="pt-PT" sz="3200" b="1" dirty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rural ou </a:t>
            </a:r>
            <a:r>
              <a:rPr lang="pt-PT" sz="3200" b="1" dirty="0" smtClean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proprietário </a:t>
            </a:r>
            <a:r>
              <a:rPr lang="pt-PT" sz="3200" b="1" dirty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de sítio ou fazenda ou </a:t>
            </a:r>
            <a:r>
              <a:rPr lang="pt-PT" sz="3200" b="1" dirty="0" smtClean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pescador </a:t>
            </a:r>
            <a:r>
              <a:rPr lang="pt-PT" sz="3200" b="1" dirty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– </a:t>
            </a:r>
            <a:r>
              <a:rPr lang="pt-PT" sz="3200" b="1" dirty="0" smtClean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apresentar </a:t>
            </a:r>
            <a:r>
              <a:rPr lang="pt-PT" sz="3200" b="1" dirty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um (01) dos documentos </a:t>
            </a:r>
            <a:r>
              <a:rPr lang="pt-PT" sz="3200" b="1" dirty="0" smtClean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abaixo:</a:t>
            </a:r>
            <a:endParaRPr lang="pt-BR" sz="3200" dirty="0">
              <a:solidFill>
                <a:srgbClr val="FF4F19"/>
              </a:solidFill>
              <a:latin typeface="Lemon/Milk light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r>
              <a:rPr lang="pt-PT" sz="3200" b="1" dirty="0">
                <a:solidFill>
                  <a:srgbClr val="FF4F19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 </a:t>
            </a:r>
            <a:endParaRPr lang="pt-BR" sz="3200" dirty="0">
              <a:solidFill>
                <a:srgbClr val="FF4F19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47650" y="2348449"/>
            <a:ext cx="9953079" cy="5139869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Declaração </a:t>
            </a:r>
            <a:r>
              <a:rPr lang="pt-P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Comprobatória de Percepção de Rendimentos – DECORE atualizado </a:t>
            </a:r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(setembro ou outubro ou novembro de 2019)</a:t>
            </a:r>
            <a:r>
              <a:rPr lang="pt-P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expedida por contabilista; </a:t>
            </a:r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</a:t>
            </a:r>
            <a:r>
              <a:rPr lang="pt-P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pt-PT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Declaração </a:t>
            </a:r>
            <a:r>
              <a:rPr lang="pt-P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Anual do Imposto de Renda da Pessoa Física, referente ao exercício 2019 (com recibo de entrega); </a:t>
            </a:r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</a:t>
            </a:r>
            <a:r>
              <a:rPr lang="pt-P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pt-PT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Declaração </a:t>
            </a:r>
            <a:r>
              <a:rPr lang="pt-P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atualizada </a:t>
            </a:r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(setembro ou outubro ou novembro de 2019)</a:t>
            </a:r>
            <a:r>
              <a:rPr lang="pt-P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 sindicato rural/associação ou cooperativa constando CNPJ, endereço e telefone da sede </a:t>
            </a: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sindicato/associação/cooperativa</a:t>
            </a:r>
            <a:r>
              <a:rPr lang="pt-P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nome do agricultor/pescador e o valor mensal da renda familiar deste e atividade desenvolvida, devendo estar assinada e carimbada pelo presidente do sindicato/associação/cooperativa; </a:t>
            </a:r>
            <a:r>
              <a:rPr lang="pt-P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</a:t>
            </a:r>
          </a:p>
          <a:p>
            <a:pPr lvl="0"/>
            <a:endParaRPr lang="pt-BR" sz="1600" dirty="0" smtClean="0"/>
          </a:p>
          <a:p>
            <a:pPr lvl="0"/>
            <a:endParaRPr lang="pt-BR" sz="1600" dirty="0" smtClean="0"/>
          </a:p>
          <a:p>
            <a:pPr lvl="0"/>
            <a:endParaRPr lang="pt-BR" sz="1600" dirty="0" smtClean="0"/>
          </a:p>
          <a:p>
            <a:pPr lvl="0"/>
            <a:endParaRPr lang="pt-BR" sz="1600" dirty="0"/>
          </a:p>
          <a:p>
            <a:pPr lvl="0">
              <a:buFont typeface="Arial" pitchFamily="34" charset="0"/>
              <a:buChar char="•"/>
            </a:pP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Declaração </a:t>
            </a:r>
            <a:r>
              <a:rPr lang="pt-P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atualizada </a:t>
            </a:r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(setembro ou outubro ou novembro de 2019)</a:t>
            </a:r>
            <a:r>
              <a:rPr lang="pt-P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 Secretaria Municipal de Agricultura, constando nome do (s) agricultor (es), atividade desenvolvida e rendimento mensal (média dos 12 meses), devendo estar assinada e carimbada pelo Secretário Municipal de Agricultura; </a:t>
            </a:r>
            <a:r>
              <a:rPr lang="pt-P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</a:t>
            </a:r>
          </a:p>
          <a:p>
            <a:pPr lvl="0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Autodeclaração </a:t>
            </a:r>
            <a:r>
              <a:rPr lang="pt-P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atualizada </a:t>
            </a:r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(setembro ou outubro ou novembro de 2019)</a:t>
            </a:r>
            <a:r>
              <a:rPr lang="pt-P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com identificação </a:t>
            </a: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agricultor, pescador, </a:t>
            </a:r>
            <a:r>
              <a:rPr lang="pt-P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qual conste que tipo de cultivo e rendimentos mensais, com assinatura do declarante e duas testemunhas não familiares. </a:t>
            </a: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 </a:t>
            </a:r>
            <a:r>
              <a:rPr lang="pt-P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declarante deve afirmar que se responsabiliza legalmente pelas informações prestadas. </a:t>
            </a:r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modelo da declaração consta no Anexo II </a:t>
            </a:r>
            <a:r>
              <a:rPr lang="pt-P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Edital</a:t>
            </a:r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16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45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296">
            <a:off x="10474911" y="-471000"/>
            <a:ext cx="2208655" cy="220865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628">
            <a:off x="10268696" y="2172680"/>
            <a:ext cx="1760625" cy="17606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749">
            <a:off x="10047038" y="4439181"/>
            <a:ext cx="2613524" cy="261352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025754" y="2594799"/>
            <a:ext cx="9089796" cy="4093428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Decisão 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judicial, acordo homologado judicialmente ou escritura pública determinando o pagamento de pensão alimentícia, caso esta tenha sido abatida da renda bruta informada do membro do grupo familiar; </a:t>
            </a:r>
            <a:r>
              <a:rPr lang="pt-P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</a:t>
            </a:r>
          </a:p>
          <a:p>
            <a:pPr lvl="0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Autodeclaração 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atualizada de quem paga ou de quem recebe a Pensão Alimentícia na qual conste o valor pago/recebido, juntamente com: 01 extrato bancário 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(do último valor recebido/pago)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ou </a:t>
            </a:r>
            <a:endParaRPr lang="pt-PT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01 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comprovantes de depósito bancário 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(do último valor recebido/pago)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transferência 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(do último valor recebido/pago) 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 nome das partes envolvidas; 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 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01 recibo referentes à pensão 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(do último valor recebido/pago)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pt-PT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pt-P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 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modelo da autodeclaração consta no Anexo II </a:t>
            </a:r>
            <a:r>
              <a:rPr lang="pt-P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Edital. 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PT" sz="2000" dirty="0"/>
              <a:t> </a:t>
            </a:r>
            <a:endParaRPr lang="pt-BR" sz="2000" dirty="0"/>
          </a:p>
          <a:p>
            <a:endParaRPr lang="pt-BR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25755" y="294773"/>
            <a:ext cx="40511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475F6C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 o membro do grupo familiar for:</a:t>
            </a:r>
            <a:endParaRPr lang="pt-BR" sz="2000" b="1" dirty="0">
              <a:solidFill>
                <a:srgbClr val="475F6C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5754" y="862920"/>
            <a:ext cx="99961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7</a:t>
            </a:r>
            <a:r>
              <a:rPr lang="pt-PT" sz="3200" b="1" dirty="0" smtClean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. </a:t>
            </a:r>
            <a:r>
              <a:rPr lang="pt-PT" sz="3200" b="1" dirty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No caso em que membros familiares recebam pensão alimentícia, apresentar (01) um dos documentos dispostos </a:t>
            </a:r>
            <a:r>
              <a:rPr lang="pt-PT" sz="3200" b="1" dirty="0" smtClean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abaixo:</a:t>
            </a:r>
            <a:endParaRPr lang="pt-BR" dirty="0" smtClean="0">
              <a:solidFill>
                <a:srgbClr val="FF4F19"/>
              </a:solidFill>
              <a:latin typeface="Lemon/Milk light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32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5925">
            <a:off x="-397062" y="-91032"/>
            <a:ext cx="2351314" cy="2351314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33450" y="0"/>
            <a:ext cx="10515600" cy="1279525"/>
          </a:xfrm>
        </p:spPr>
        <p:txBody>
          <a:bodyPr/>
          <a:lstStyle/>
          <a:p>
            <a:endParaRPr lang="pt-BR" dirty="0" smtClean="0"/>
          </a:p>
          <a:p>
            <a:pPr marL="0" indent="0" algn="ctr">
              <a:buNone/>
            </a:pPr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Sumário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  <a:latin typeface="Lemon/Milk light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8884">
            <a:off x="-140533" y="2379994"/>
            <a:ext cx="1957466" cy="195746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037" y="4567144"/>
            <a:ext cx="2299263" cy="229926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251255" y="1617663"/>
            <a:ext cx="9289723" cy="5232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Semibold" panose="020F0502020204030203" pitchFamily="34" charset="0"/>
                <a:cs typeface="Lato Semibold" panose="020F0502020204030203" pitchFamily="34" charset="0"/>
              </a:rPr>
              <a:t>Será que posso me inscrever?</a:t>
            </a:r>
          </a:p>
          <a:p>
            <a:pPr marL="342900" indent="-342900" algn="just">
              <a:buAutoNum type="arabicPeriod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Semibold" panose="020F0502020204030203" pitchFamily="34" charset="0"/>
                <a:cs typeface="Lato Semibold" panose="020F0502020204030203" pitchFamily="34" charset="0"/>
              </a:rPr>
              <a:t>Onde posso me inscrever?</a:t>
            </a:r>
          </a:p>
          <a:p>
            <a:pPr marL="342900" indent="-342900" algn="just">
              <a:buAutoNum type="arabicPeriod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Semibold" panose="020F0502020204030203" pitchFamily="34" charset="0"/>
                <a:cs typeface="Lato Semibold" panose="020F0502020204030203" pitchFamily="34" charset="0"/>
              </a:rPr>
              <a:t>Quais modalidades estão sendo oferecidas nessa seleção?</a:t>
            </a:r>
          </a:p>
          <a:p>
            <a:pPr marL="342900" indent="-342900" algn="just">
              <a:buFontTx/>
              <a:buAutoNum type="arabicPeriod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Semibold" panose="020F0502020204030203" pitchFamily="34" charset="0"/>
                <a:cs typeface="Lato Semibold" panose="020F0502020204030203" pitchFamily="34" charset="0"/>
              </a:rPr>
              <a:t>Quais modalidades estão serão oferecidas no meu campus?</a:t>
            </a:r>
          </a:p>
          <a:p>
            <a:pPr marL="342900" indent="-342900" algn="just">
              <a:buAutoNum type="arabicPeriod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Semibold" panose="020F0502020204030203" pitchFamily="34" charset="0"/>
                <a:cs typeface="Lato Semibold" panose="020F0502020204030203" pitchFamily="34" charset="0"/>
              </a:rPr>
              <a:t>Quais os documentos necessários para informações gerais e da sua família?</a:t>
            </a:r>
          </a:p>
          <a:p>
            <a:pPr marL="342900" indent="-342900" algn="just">
              <a:buFontTx/>
              <a:buAutoNum type="arabicPeriod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Semibold" panose="020F0502020204030203" pitchFamily="34" charset="0"/>
                <a:cs typeface="Lato Semibold" panose="020F0502020204030203" pitchFamily="34" charset="0"/>
              </a:rPr>
              <a:t>Quais são os documentos necessários para comprovação da renda familiar?</a:t>
            </a:r>
          </a:p>
          <a:p>
            <a:pPr marL="342900" indent="-342900" algn="just">
              <a:buAutoNum type="arabicPeriod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Semibold" panose="020F0502020204030203" pitchFamily="34" charset="0"/>
                <a:cs typeface="Lato Semibold" panose="020F0502020204030203" pitchFamily="34" charset="0"/>
              </a:rPr>
              <a:t>Qual a maneira correta de enviar a carteira de trabalho?</a:t>
            </a:r>
          </a:p>
          <a:p>
            <a:pPr marL="342900" indent="-342900" algn="just">
              <a:buAutoNum type="arabicPeriod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Semibold" panose="020F0502020204030203" pitchFamily="34" charset="0"/>
                <a:cs typeface="Lato Semibold" panose="020F0502020204030203" pitchFamily="34" charset="0"/>
              </a:rPr>
              <a:t>Como vou ser avaliado?</a:t>
            </a:r>
          </a:p>
          <a:p>
            <a:pPr marL="342900" indent="-342900" algn="just">
              <a:buAutoNum type="arabicPeriod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Semibold" panose="020F0502020204030203" pitchFamily="34" charset="0"/>
                <a:cs typeface="Lato Semibold" panose="020F0502020204030203" pitchFamily="34" charset="0"/>
              </a:rPr>
              <a:t>O que é Núcleo Familiar?</a:t>
            </a:r>
          </a:p>
          <a:p>
            <a:pPr marL="342900" indent="-342900" algn="just">
              <a:buAutoNum type="arabicPeriod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Semibold" panose="020F0502020204030203" pitchFamily="34" charset="0"/>
                <a:cs typeface="Lato Semibold" panose="020F0502020204030203" pitchFamily="34" charset="0"/>
              </a:rPr>
              <a:t>O que é Renda Líquida Familiar?</a:t>
            </a:r>
          </a:p>
          <a:p>
            <a:pPr marL="342900" indent="-342900" algn="just">
              <a:buAutoNum type="arabicPeriod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Semibold" panose="020F0502020204030203" pitchFamily="34" charset="0"/>
                <a:cs typeface="Lato Semibold" panose="020F0502020204030203" pitchFamily="34" charset="0"/>
              </a:rPr>
              <a:t>Como será a divulgação do resultado?</a:t>
            </a:r>
          </a:p>
          <a:p>
            <a:pPr marL="342900" indent="-342900" algn="just">
              <a:buFontTx/>
              <a:buAutoNum type="arabicPeriod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Medium" panose="020F0502020204030203" pitchFamily="34" charset="0"/>
                <a:cs typeface="Lato Medium" panose="020F0502020204030203" pitchFamily="34" charset="0"/>
              </a:rPr>
              <a:t>Como faço para recorrer após o resultado parcial?</a:t>
            </a: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Lato Light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342900" indent="-342900" algn="just">
              <a:buAutoNum type="arabicPeriod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Medium" panose="020F0502020204030203" pitchFamily="34" charset="0"/>
                <a:cs typeface="Lato Medium" panose="020F0502020204030203" pitchFamily="34" charset="0"/>
              </a:rPr>
              <a:t>O que significa estar selecionado/a, classificado/a ou indeferido/a?</a:t>
            </a: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Lato Light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342900" indent="-342900" algn="just">
              <a:buAutoNum type="arabicPeriod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Semibold" panose="020F0502020204030203" pitchFamily="34" charset="0"/>
                <a:cs typeface="Lato Semibold" panose="020F0502020204030203" pitchFamily="34" charset="0"/>
              </a:rPr>
              <a:t>Dados bancários.</a:t>
            </a:r>
          </a:p>
          <a:p>
            <a:pPr marL="342900" indent="-342900">
              <a:buAutoNum type="arabicPeriod"/>
            </a:pPr>
            <a:endParaRPr lang="pt-BR" dirty="0" smtClean="0"/>
          </a:p>
          <a:p>
            <a:pPr marL="342900" indent="-342900">
              <a:buAutoNum type="arabicPeriod"/>
            </a:pPr>
            <a:endParaRPr lang="pt-BR" dirty="0" smtClean="0"/>
          </a:p>
          <a:p>
            <a:pPr marL="342900" indent="-342900"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43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296">
            <a:off x="10474911" y="-471000"/>
            <a:ext cx="2208655" cy="220865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628">
            <a:off x="10268696" y="2172680"/>
            <a:ext cx="1760625" cy="17606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749">
            <a:off x="10047038" y="4439181"/>
            <a:ext cx="2613524" cy="261352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025754" y="1880463"/>
            <a:ext cx="8549319" cy="3170099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Declaração 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atualizada 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(setembro ou outubro ou novembro de 2019) 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expedida pelo juiz que comprove o não pagamento de pensão; </a:t>
            </a:r>
            <a:r>
              <a:rPr lang="pt-P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</a:t>
            </a:r>
          </a:p>
          <a:p>
            <a:pPr lvl="0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Declaração 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atualizada 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(setembro ou outubro ou novembro de 2018)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expedida pelo Poder Judiciário constando não haver processo de pensão alimentícia em nome das partes envolvidas; 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 </a:t>
            </a:r>
            <a:endParaRPr lang="pt-PT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Autodeclaração 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atualizada 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(setembro ou outubro ou novembro de 2018)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assinada pelas partes envolvidas afirmando que não há pagamento de pensão. </a:t>
            </a:r>
            <a:endParaRPr lang="pt-PT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pt-P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 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modelo da autodeclaração consta no Anexo II </a:t>
            </a:r>
            <a:r>
              <a:rPr lang="pt-P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Edital.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25755" y="294773"/>
            <a:ext cx="36631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475F6C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 o membro do grupo familiar:</a:t>
            </a:r>
            <a:endParaRPr lang="pt-BR" sz="2000" b="1" dirty="0">
              <a:solidFill>
                <a:srgbClr val="475F6C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5754" y="862920"/>
            <a:ext cx="9996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8. Não receber </a:t>
            </a:r>
            <a:r>
              <a:rPr lang="pt-PT" sz="3200" b="1" dirty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pensão </a:t>
            </a:r>
            <a:r>
              <a:rPr lang="pt-PT" sz="3200" b="1" dirty="0" smtClean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alimentícia</a:t>
            </a:r>
            <a:endParaRPr lang="pt-BR" dirty="0" smtClean="0">
              <a:solidFill>
                <a:srgbClr val="FF4F19"/>
              </a:solidFill>
              <a:latin typeface="Lemon/Milk light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296">
            <a:off x="10474911" y="-471000"/>
            <a:ext cx="2208655" cy="220865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628">
            <a:off x="10268696" y="2172680"/>
            <a:ext cx="1760625" cy="17606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749">
            <a:off x="10047038" y="4439181"/>
            <a:ext cx="2613524" cy="261352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025754" y="1880463"/>
            <a:ext cx="8549319" cy="2246769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Cópia 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(s) contrato (s) de locação ou do (s) recibo (s) atualizado (s) (setembro ou outubro ou novembro de 2019) no qual conste nome </a:t>
            </a: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locador, locatário, 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período de vigência do contrato e os valores. 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Declaração 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 rendimentos de aluguel ou arrendamento de bens e imóveis na qual conste os dados </a:t>
            </a: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lacador 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o valor da renda mensal obtida com o imóvel ou bem. </a:t>
            </a:r>
            <a:endParaRPr lang="pt-PT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pt-P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 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modelo da declaração consta no Anexo II </a:t>
            </a:r>
            <a:r>
              <a:rPr lang="pt-P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Edital.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25755" y="294773"/>
            <a:ext cx="40511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475F6C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 o membro do grupo familiar for:</a:t>
            </a:r>
            <a:endParaRPr lang="pt-BR" sz="2000" b="1" dirty="0">
              <a:solidFill>
                <a:srgbClr val="475F6C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5754" y="862920"/>
            <a:ext cx="9996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9</a:t>
            </a:r>
            <a:r>
              <a:rPr lang="pt-PT" sz="3200" b="1" dirty="0" smtClean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. Proprietário </a:t>
            </a:r>
            <a:r>
              <a:rPr lang="pt-PT" sz="3200" b="1" dirty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de imóveis alugados</a:t>
            </a:r>
            <a:endParaRPr lang="pt-BR" dirty="0" smtClean="0">
              <a:solidFill>
                <a:srgbClr val="FF4F19"/>
              </a:solidFill>
              <a:latin typeface="Lemon/Milk light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25754" y="4560000"/>
            <a:ext cx="9996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10. Estagiário Remunerado</a:t>
            </a:r>
            <a:endParaRPr lang="pt-BR" dirty="0" smtClean="0">
              <a:solidFill>
                <a:srgbClr val="FF4F19"/>
              </a:solidFill>
              <a:latin typeface="Lemon/Milk light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025754" y="5240933"/>
            <a:ext cx="8549319" cy="707886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Declaração 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 contrato de estágio com vigência atual, informando o local onde é desenvolvido, o prazo de duração e os valores recebidos.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8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296">
            <a:off x="10474911" y="-471000"/>
            <a:ext cx="2208655" cy="220865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628">
            <a:off x="10268696" y="2172680"/>
            <a:ext cx="1760625" cy="17606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749">
            <a:off x="10047038" y="4439181"/>
            <a:ext cx="2613524" cy="261352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025752" y="1540028"/>
            <a:ext cx="8549319" cy="3477875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Carteira 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Trabalho e Previdência Social - CTPS (na qual constem as páginas de 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Identificação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Trabalhador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páginas de 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Contrato de Trabalho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contenha registro de rescisão e próxima página de 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Contrato de Trabalho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em branco); 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Termo 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rescisão do contrato de trabalho homologado e atualizado; 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Autodeclaração 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atualizada 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(setembro ou outubro ou novembro de 2019)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em que constem os dados de identificação do </a:t>
            </a: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desempregado, 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afirmando que está </a:t>
            </a: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desempregado 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que não possui carteira de trabalho, com assinatura </a:t>
            </a: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declarante e duas testemunhas não familiares, com CPF. 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modelo da autodeclaração consta no Anexo II </a:t>
            </a:r>
            <a:r>
              <a:rPr lang="pt-P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Edital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25755" y="294773"/>
            <a:ext cx="372730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475F6C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 o membro do grupo familiar:</a:t>
            </a:r>
            <a:endParaRPr lang="pt-BR" sz="2000" b="1" dirty="0">
              <a:solidFill>
                <a:srgbClr val="475F6C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5754" y="862920"/>
            <a:ext cx="9996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11. Estiver </a:t>
            </a:r>
            <a:r>
              <a:rPr lang="pt-PT" sz="3200" b="1" dirty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d</a:t>
            </a:r>
            <a:r>
              <a:rPr lang="pt-PT" sz="3200" b="1" dirty="0" smtClean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esempregado</a:t>
            </a:r>
            <a:endParaRPr lang="pt-BR" dirty="0" smtClean="0">
              <a:solidFill>
                <a:srgbClr val="FF4F19"/>
              </a:solidFill>
              <a:latin typeface="Lemon/Milk light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25753" y="4818459"/>
            <a:ext cx="9996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12. Estiver </a:t>
            </a:r>
            <a:r>
              <a:rPr lang="pt-PT" sz="3200" b="1" dirty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recebendo Seguro Desemprego</a:t>
            </a:r>
            <a:endParaRPr lang="pt-BR" dirty="0" smtClean="0">
              <a:solidFill>
                <a:srgbClr val="FF4F19"/>
              </a:solidFill>
              <a:latin typeface="Lemon/Milk light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025753" y="5567961"/>
            <a:ext cx="8549319" cy="400110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Extrato 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seguro </a:t>
            </a: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desemprego </a:t>
            </a:r>
            <a:r>
              <a:rPr lang="pt-P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(OBRIGATÓRIO).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5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296">
            <a:off x="10474911" y="-471000"/>
            <a:ext cx="2208655" cy="220865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628">
            <a:off x="10268696" y="2172680"/>
            <a:ext cx="1760625" cy="17606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749">
            <a:off x="10047038" y="4439181"/>
            <a:ext cx="2613524" cy="261352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027062" y="2026653"/>
            <a:ext cx="8549319" cy="2554545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Carteira 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Trabalho e Previdência Social - CTPS (na qual constem as páginas de 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Identificação do Trabalhador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a 1º página de 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Contrato de Trabalho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em branco); 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 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Autodeclaração 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atualizada 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(setembro ou outubro ou novembro de 2019),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na qual devem constar os dados de identificação da pessoa, afirmando que nunca trabalhou e que não possui carteira de trabalho, com assinatura </a:t>
            </a: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declarante e duas testemunhas não familiares, com CPF</a:t>
            </a: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pt-P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modelo da autodeclaração consta no Anexo II </a:t>
            </a:r>
            <a:r>
              <a:rPr lang="pt-P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Edital.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25755" y="294773"/>
            <a:ext cx="372730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475F6C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 o membro do grupo familiar:</a:t>
            </a:r>
            <a:endParaRPr lang="pt-BR" sz="2000" b="1" dirty="0">
              <a:solidFill>
                <a:srgbClr val="475F6C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5755" y="971881"/>
            <a:ext cx="9996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13. Nunca trabalhou</a:t>
            </a:r>
            <a:endParaRPr lang="pt-BR" dirty="0" smtClean="0">
              <a:solidFill>
                <a:srgbClr val="FF4F19"/>
              </a:solidFill>
              <a:latin typeface="Lemon/Milk light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49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25755" y="971881"/>
            <a:ext cx="9996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14. Receber doação </a:t>
            </a:r>
            <a:r>
              <a:rPr lang="pt-PT" sz="3200" b="1" dirty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em dinheiro de familiares ou de terceiros (</a:t>
            </a:r>
            <a:r>
              <a:rPr lang="pt-PT" sz="3200" b="1" dirty="0" smtClean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amigos, </a:t>
            </a:r>
            <a:r>
              <a:rPr lang="pt-PT" sz="3200" b="1" dirty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pessoas não </a:t>
            </a:r>
            <a:r>
              <a:rPr lang="pt-PT" sz="3200" b="1" dirty="0" smtClean="0">
                <a:solidFill>
                  <a:srgbClr val="FF4F19"/>
                </a:solidFill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parentes)</a:t>
            </a:r>
            <a:endParaRPr lang="pt-BR" dirty="0" smtClean="0">
              <a:solidFill>
                <a:srgbClr val="FF4F19"/>
              </a:solidFill>
              <a:latin typeface="Lemon/Milk light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25755" y="2352936"/>
            <a:ext cx="8549319" cy="3170099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Um 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(01) ou mais comprovantes de depósito ou de transferência bancária 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(do último valor recebido)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nos quais seja possível visualizar os dados de quem depositou/transferiu e de quem recebeu; </a:t>
            </a:r>
            <a:r>
              <a:rPr lang="pt-P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</a:t>
            </a:r>
          </a:p>
          <a:p>
            <a:pPr lvl="0"/>
            <a:endParaRPr lang="pt-PT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Autodeclaração 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atualizada </a:t>
            </a: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doador, 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constando dados pessoais </a:t>
            </a: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deste 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quantia doada mensalmente, assinada </a:t>
            </a: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pelo 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declarante e duas testemunhas não familiares, com CPF. </a:t>
            </a: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 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declarante deve afirmar que se responsabiliza legalmente pelas informações prestadas. </a:t>
            </a:r>
            <a:endParaRPr lang="pt-PT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P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modelo da autodeclaração consta no Anexo II </a:t>
            </a:r>
            <a:r>
              <a:rPr lang="pt-P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Edital.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pt-BR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296">
            <a:off x="10474911" y="-471000"/>
            <a:ext cx="2208655" cy="220865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628">
            <a:off x="10268696" y="2172680"/>
            <a:ext cx="1760625" cy="17606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749">
            <a:off x="10047038" y="4439181"/>
            <a:ext cx="2613524" cy="261352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025755" y="294773"/>
            <a:ext cx="372730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475F6C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 o membro do grupo familiar:</a:t>
            </a:r>
            <a:endParaRPr lang="pt-BR" sz="2000" b="1" dirty="0">
              <a:solidFill>
                <a:srgbClr val="475F6C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130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125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mon/Milk light"/>
              </a:rPr>
              <a:t>Como será a divulgação do resultado?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  <a:latin typeface="Lemon/Milk light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9921" y="1648611"/>
            <a:ext cx="8904180" cy="490458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pt-BR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0" indent="0" algn="ctr">
              <a:buNone/>
            </a:pPr>
            <a:r>
              <a:rPr lang="pt-P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</a:t>
            </a:r>
            <a:r>
              <a:rPr lang="pt-PT" dirty="0" smtClean="0">
                <a:solidFill>
                  <a:srgbClr val="FF4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1º </a:t>
            </a:r>
            <a:r>
              <a:rPr lang="pt-P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resultado é o PARCIAL </a:t>
            </a: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que</a:t>
            </a:r>
            <a:r>
              <a:rPr lang="pt-P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será lançado na página da Proae conforme o cronograma da seleção.</a:t>
            </a:r>
          </a:p>
          <a:p>
            <a:pPr marL="0" indent="0" algn="ctr">
              <a:buNone/>
            </a:pPr>
            <a:endParaRPr lang="pt-PT" dirty="0" smtClean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0" indent="0" algn="ctr">
              <a:buNone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(</a:t>
            </a:r>
            <a:r>
              <a:rPr lang="pt-BR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  <a:hlinkClick r:id="rId2"/>
              </a:rPr>
              <a:t>http://</a:t>
            </a:r>
            <a:r>
              <a:rPr lang="pt-BR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  <a:hlinkClick r:id="rId2"/>
              </a:rPr>
              <a:t>portais.univasf.edu.br/proae/noticias/ultimas-noticias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).</a:t>
            </a:r>
          </a:p>
          <a:p>
            <a:pPr marL="0" indent="0" algn="ctr">
              <a:buNone/>
            </a:pPr>
            <a:r>
              <a:rPr lang="pt-BR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</a:p>
          <a:p>
            <a:pPr marL="0" indent="0" algn="ctr">
              <a:buNone/>
            </a:pPr>
            <a:r>
              <a:rPr lang="pt-PT" b="1" dirty="0" smtClean="0">
                <a:solidFill>
                  <a:srgbClr val="FF4F19"/>
                </a:solidFill>
                <a:latin typeface="Lato Light"/>
              </a:rPr>
              <a:t>ATENÇÃO: O resultado parcial é passível de recursos. Ou seja, caso você acredite que houve erro na avaliação da sua situação socioeconômica você poderá entrar com um recurso questionando o referido resultado.  </a:t>
            </a:r>
          </a:p>
          <a:p>
            <a:pPr marL="0" indent="0" algn="ctr">
              <a:buNone/>
            </a:pPr>
            <a:endParaRPr lang="pt-PT" sz="1700" b="1" dirty="0" smtClean="0">
              <a:solidFill>
                <a:srgbClr val="FF4F19"/>
              </a:solidFill>
              <a:latin typeface="Lato Light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0" indent="0" algn="ctr">
              <a:buNone/>
            </a:pPr>
            <a:endParaRPr lang="pt-PT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0" indent="0" algn="ctr">
              <a:buNone/>
            </a:pPr>
            <a:endParaRPr lang="pt-BR" sz="4000" dirty="0" smtClean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6324">
            <a:off x="9065112" y="3074692"/>
            <a:ext cx="3496351" cy="349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8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270" y="146186"/>
            <a:ext cx="2358730" cy="235873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77520" y="1427698"/>
            <a:ext cx="6955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Como faço para recorrer após o resultado parcial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mon/Milk light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90843" y="2920096"/>
            <a:ext cx="110712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Os recursos devem ser encaminhados pelo sistema PAE, </a:t>
            </a:r>
            <a:r>
              <a:rPr lang="pt-PT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no item </a:t>
            </a:r>
            <a:r>
              <a:rPr lang="pt-PT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Recursos 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no período definido no cronograma da seleção. 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Não serão aceitos recursos interpostos por fax, telegrama, e-mail ou outro meio que não 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esteja 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especificado 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no 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Edital.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950720" y="4930824"/>
            <a:ext cx="10241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serão aceitos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como recursos a apresentação de documentos obrigatórios que deveriam ter sido apresentados </a:t>
            </a: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pelos candidatos 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etapa de inscrição do processo seletivo ou que foram solicitados na entrevista social, bem como a inserção de novos dados </a:t>
            </a: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 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membros </a:t>
            </a: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familiares.</a:t>
            </a:r>
          </a:p>
          <a:p>
            <a:pPr algn="r"/>
            <a:endParaRPr lang="pt-PT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endParaRPr lang="pt-BR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96650">
            <a:off x="-902599" y="-922609"/>
            <a:ext cx="2601546" cy="260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219200" y="2195781"/>
            <a:ext cx="105537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</a:t>
            </a:r>
            <a:r>
              <a:rPr lang="pt-PT" sz="2800" dirty="0" smtClean="0">
                <a:solidFill>
                  <a:srgbClr val="FF4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2º </a:t>
            </a:r>
            <a:r>
              <a:rPr lang="pt-PT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Resultado é o FINAL </a:t>
            </a:r>
            <a:r>
              <a:rPr lang="pt-P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que</a:t>
            </a:r>
            <a:r>
              <a:rPr lang="pt-PT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pt-P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também será lançado na página da Proae e consiste no resultado </a:t>
            </a:r>
            <a:r>
              <a:rPr lang="pt-PT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definitivo</a:t>
            </a:r>
            <a:r>
              <a:rPr lang="pt-P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da seleção, não cabendo, portanto, a interposição de recursos.</a:t>
            </a:r>
          </a:p>
          <a:p>
            <a:pPr algn="ctr"/>
            <a:endParaRPr lang="pt-PT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endParaRPr lang="pt-PT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pt-BR" sz="2800" b="1" dirty="0" smtClean="0">
                <a:solidFill>
                  <a:srgbClr val="FF4F19"/>
                </a:solidFill>
                <a:latin typeface="Lato Light"/>
                <a:ea typeface="Lato Medium" panose="020F0502020204030203" pitchFamily="34" charset="0"/>
                <a:cs typeface="Lato Medium" panose="020F0502020204030203" pitchFamily="34" charset="0"/>
              </a:rPr>
              <a:t>Nas duas listas irá constar os nomes dos/as estudantes que foram SELECIONADOS/AS, CLASSIFICADOS/AS e INDEFERIDOS/AS.</a:t>
            </a:r>
            <a:endParaRPr lang="pt-PT" dirty="0" smtClean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9345" y="3897172"/>
            <a:ext cx="3034388" cy="30343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5925">
            <a:off x="-397062" y="-91032"/>
            <a:ext cx="2351314" cy="23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270" y="146186"/>
            <a:ext cx="2358730" cy="235873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201370" y="608548"/>
            <a:ext cx="6955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mon/Milk light"/>
                <a:ea typeface="Lato Medium" panose="020F0502020204030203" pitchFamily="34" charset="0"/>
                <a:cs typeface="Lato Medium" panose="020F0502020204030203" pitchFamily="34" charset="0"/>
              </a:rPr>
              <a:t> O que significa estar selecionado/a, classificado/a ou indeferido/a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mon/Milk light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96650">
            <a:off x="-902599" y="-922609"/>
            <a:ext cx="2601546" cy="260154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14350" y="2609850"/>
            <a:ext cx="110680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4F19"/>
                </a:solidFill>
                <a:latin typeface="Lato Light"/>
              </a:rPr>
              <a:t>SELECIONADO/A: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significa que você obteve pontuação suficiente para estar dentro das vagas disponibilizadas para o auxílio no qual você está inscrito/a.</a:t>
            </a:r>
          </a:p>
          <a:p>
            <a:pPr algn="ctr"/>
            <a:endParaRPr lang="pt-B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Lato Light"/>
            </a:endParaRPr>
          </a:p>
          <a:p>
            <a:pPr algn="ctr"/>
            <a:r>
              <a:rPr lang="pt-BR" sz="2800" b="1" dirty="0" smtClean="0">
                <a:solidFill>
                  <a:srgbClr val="FF4F19"/>
                </a:solidFill>
                <a:latin typeface="Lato Light"/>
              </a:rPr>
              <a:t>CLASSIFICADO/A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:significa que você possui perfil para o programa, mas não obteve pontuação suficiente para estar dentro das vagas disponibilizadas para o auxílio no qual você está inscrito/a. Nesse caso, você ficará em uma lista de espera para ser incluído/a assim que surgir vaga.</a:t>
            </a:r>
          </a:p>
          <a:p>
            <a:pPr algn="ctr"/>
            <a:endParaRPr lang="pt-B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Lato Light"/>
            </a:endParaRPr>
          </a:p>
          <a:p>
            <a:pPr algn="ctr"/>
            <a:r>
              <a:rPr lang="pt-BR" sz="2800" b="1" dirty="0" smtClean="0">
                <a:solidFill>
                  <a:srgbClr val="FF4F19"/>
                </a:solidFill>
                <a:latin typeface="Lato Light"/>
              </a:rPr>
              <a:t>INDEFERIDO/A: 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você pode ser indeferido/a caso você não tenha anexado toda a documentação solicitada ou porque não possui perfil para ser atendido/a pelo auxílio no qual você se inscreveu ou ainda porque você não compareceu à entrevista social.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38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mon/Milk light"/>
              </a:rPr>
              <a:t>Dados bancários 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  <a:latin typeface="Lemon/Milk ligh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0724">
            <a:off x="10178142" y="4443647"/>
            <a:ext cx="2351314" cy="235131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784479" y="1920526"/>
            <a:ext cx="862304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conta bancária precisa ser do </a:t>
            </a:r>
            <a:r>
              <a:rPr lang="pt-BR" sz="5400" b="1" dirty="0" smtClean="0">
                <a:solidFill>
                  <a:srgbClr val="FF4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estudante</a:t>
            </a:r>
            <a:r>
              <a:rPr lang="pt-B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algn="ctr"/>
            <a:endParaRPr lang="pt-BR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ctr"/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Os dados da conta</a:t>
            </a:r>
            <a:r>
              <a:rPr lang="pt-B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devem ser inseridas no ato da inscrição.</a:t>
            </a:r>
          </a:p>
          <a:p>
            <a:pPr algn="just"/>
            <a:endParaRPr lang="pt-BR" sz="3200" dirty="0">
              <a:solidFill>
                <a:srgbClr val="FF4F19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131213" y="559746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 conta pode ser de qualquer banco, desde que seja </a:t>
            </a:r>
            <a:r>
              <a:rPr lang="pt-BR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conta corrente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válida.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21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mon/Milk light" panose="020B0303050302020204" pitchFamily="34" charset="0"/>
              </a:rPr>
              <a:t>Será que posso me inscrever?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  <a:latin typeface="Lemon/Milk light" panose="020B03030503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0550" y="1123950"/>
            <a:ext cx="5691673" cy="55626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pt-BR" dirty="0" smtClean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0" indent="0" algn="ctr">
              <a:buNone/>
            </a:pPr>
            <a:r>
              <a:rPr lang="pt-BR" sz="4700" b="1" dirty="0" smtClean="0">
                <a:solidFill>
                  <a:srgbClr val="FF4F19"/>
                </a:solidFill>
                <a:latin typeface="Lato Light"/>
                <a:ea typeface="Lato Medium" panose="020F0502020204030203" pitchFamily="34" charset="0"/>
                <a:cs typeface="Lato Medium" panose="020F0502020204030203" pitchFamily="34" charset="0"/>
              </a:rPr>
              <a:t>Se você</a:t>
            </a:r>
            <a:r>
              <a:rPr lang="pt-BR" sz="4700" dirty="0" smtClean="0">
                <a:solidFill>
                  <a:srgbClr val="FF4F19"/>
                </a:solidFill>
                <a:latin typeface="Lato Light"/>
                <a:ea typeface="Lato Medium" panose="020F0502020204030203" pitchFamily="34" charset="0"/>
                <a:cs typeface="Lato Medium" panose="020F0502020204030203" pitchFamily="34" charset="0"/>
              </a:rPr>
              <a:t>,</a:t>
            </a:r>
            <a:endParaRPr lang="pt-BR" sz="3600" dirty="0" smtClean="0">
              <a:latin typeface="Lato Light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indent="0" algn="ctr">
              <a:buNone/>
            </a:pPr>
            <a:endParaRPr lang="pt-BR" sz="3500" dirty="0" smtClean="0">
              <a:solidFill>
                <a:schemeClr val="tx1">
                  <a:lumMod val="65000"/>
                  <a:lumOff val="35000"/>
                </a:schemeClr>
              </a:solidFill>
              <a:latin typeface="Lato Light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indent="0" algn="ctr">
              <a:buNone/>
            </a:pPr>
            <a:r>
              <a:rPr lang="pt-BR" sz="3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Está matriculado em pelo menos </a:t>
            </a:r>
            <a:r>
              <a:rPr lang="pt-BR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3 disciplinas </a:t>
            </a:r>
            <a:r>
              <a:rPr lang="pt-BR" sz="3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de um dos cursos de graduação presencial</a:t>
            </a:r>
          </a:p>
          <a:p>
            <a:pPr marL="0" indent="0" algn="ctr">
              <a:buNone/>
            </a:pPr>
            <a:r>
              <a:rPr lang="pt-PT" sz="2000" b="1" dirty="0" smtClean="0">
                <a:solidFill>
                  <a:schemeClr val="accent1"/>
                </a:solidFill>
                <a:latin typeface="Lato Light"/>
              </a:rPr>
              <a:t>(exceto em caso  de indisponibilidade de matrícula, matrícula somente nas disciplinas de Trabalho de Conclusão de Curso (TCC) ou equivalente e/ou Estágio Curricular)</a:t>
            </a:r>
            <a:r>
              <a:rPr lang="pt-BR" sz="3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;</a:t>
            </a:r>
          </a:p>
          <a:p>
            <a:pPr marL="0" indent="0" algn="ctr">
              <a:buNone/>
            </a:pPr>
            <a:endParaRPr lang="pt-BR" sz="3500" dirty="0" smtClean="0">
              <a:solidFill>
                <a:schemeClr val="tx1">
                  <a:lumMod val="65000"/>
                  <a:lumOff val="35000"/>
                </a:schemeClr>
              </a:solidFill>
              <a:latin typeface="Lato Light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indent="0" algn="ctr">
              <a:buNone/>
            </a:pPr>
            <a:r>
              <a:rPr lang="pt-BR" sz="3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Possui renda familiar per capita de até um salário mínimo e meio vigente, ou seja, </a:t>
            </a:r>
            <a:r>
              <a:rPr lang="pt-BR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R$1497,00 por pessoa</a:t>
            </a:r>
            <a:r>
              <a:rPr lang="pt-BR" sz="3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258" y="1567543"/>
            <a:ext cx="5437483" cy="543748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624735" y="3240355"/>
            <a:ext cx="284852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Você pode se inscrever </a:t>
            </a:r>
            <a:r>
              <a:rPr lang="pt-BR" sz="5400" b="1" dirty="0" smtClean="0">
                <a:solidFill>
                  <a:srgbClr val="FF4F19"/>
                </a:solidFill>
                <a:latin typeface="Lato Light"/>
              </a:rPr>
              <a:t>sim!</a:t>
            </a:r>
            <a:endParaRPr lang="pt-BR" sz="5400" b="1" dirty="0">
              <a:solidFill>
                <a:srgbClr val="FF4F19"/>
              </a:solidFill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0882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2627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mon/Milk light" panose="020B0303050302020204" pitchFamily="34" charset="0"/>
              </a:rPr>
              <a:t>Onde posso me inscrever?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  <a:latin typeface="Lemon/Milk light" panose="020B0303050302020204" pitchFamily="34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918861" y="1916088"/>
            <a:ext cx="6354277" cy="42238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36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indent="0" algn="ctr">
              <a:buNone/>
            </a:pPr>
            <a:r>
              <a:rPr lang="pt-PT" sz="4400" dirty="0" smtClean="0">
                <a:solidFill>
                  <a:srgbClr val="FF4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www.pae.univasf.edu.br</a:t>
            </a:r>
          </a:p>
          <a:p>
            <a:pPr marL="0" indent="0" algn="ctr">
              <a:buNone/>
            </a:pPr>
            <a:endParaRPr lang="pt-PT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0" indent="0" algn="ctr">
              <a:buNone/>
            </a:pPr>
            <a:endParaRPr lang="pt-PT" dirty="0" smtClean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0" indent="0" algn="ctr">
              <a:buNone/>
            </a:pPr>
            <a:r>
              <a:rPr lang="pt-PT" dirty="0" smtClean="0">
                <a:solidFill>
                  <a:srgbClr val="FF4F19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APENAS </a:t>
            </a:r>
            <a:r>
              <a:rPr lang="pt-PT" sz="4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NESSE SITE!</a:t>
            </a:r>
          </a:p>
          <a:p>
            <a:pPr marL="0" indent="0" algn="ctr">
              <a:buNone/>
            </a:pPr>
            <a:endParaRPr lang="pt-BR" dirty="0" smtClean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96650">
            <a:off x="-902599" y="-922609"/>
            <a:ext cx="2601546" cy="260154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9273">
            <a:off x="-147123" y="1748149"/>
            <a:ext cx="2168041" cy="216804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9345" y="3897172"/>
            <a:ext cx="3034388" cy="303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3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3584">
            <a:off x="-473122" y="2060506"/>
            <a:ext cx="2448786" cy="244878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859" y="4321941"/>
            <a:ext cx="2536059" cy="253605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918">
            <a:off x="-615186" y="-400049"/>
            <a:ext cx="2335270" cy="233527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676400" y="413235"/>
            <a:ext cx="100203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mon/Milk light"/>
              </a:rPr>
              <a:t>Quais modalidades serão oferecidas nesta seleção?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  <a:latin typeface="Lemon/Milk light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714118"/>
              </p:ext>
            </p:extLst>
          </p:nvPr>
        </p:nvGraphicFramePr>
        <p:xfrm>
          <a:off x="2279650" y="2209801"/>
          <a:ext cx="8940800" cy="3706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660"/>
                <a:gridCol w="6013140"/>
              </a:tblGrid>
              <a:tr h="374259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AUXÍLIO</a:t>
                      </a:r>
                      <a:r>
                        <a:rPr lang="pt-BR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 PERMANÊNCIA</a:t>
                      </a:r>
                      <a:endParaRPr lang="pt-BR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Garante o valor mensal de </a:t>
                      </a:r>
                      <a:r>
                        <a:rPr lang="pt-BR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R$ 200,00</a:t>
                      </a:r>
                      <a:r>
                        <a:rPr lang="pt-BR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.</a:t>
                      </a:r>
                      <a:endParaRPr lang="pt-BR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5982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AUXÍLIO</a:t>
                      </a:r>
                      <a:r>
                        <a:rPr lang="pt-BR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 MORADIA</a:t>
                      </a:r>
                      <a:endParaRPr lang="pt-BR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Garante o</a:t>
                      </a:r>
                      <a:r>
                        <a:rPr lang="pt-BR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 valor de </a:t>
                      </a:r>
                      <a:r>
                        <a:rPr lang="pt-BR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R$ 150,00</a:t>
                      </a:r>
                      <a:r>
                        <a:rPr lang="pt-BR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 </a:t>
                      </a:r>
                      <a:r>
                        <a:rPr lang="pt-BR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a estudantes que residem em imóvel alugado.</a:t>
                      </a:r>
                      <a:endParaRPr lang="pt-BR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4259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AUXILIO</a:t>
                      </a:r>
                      <a:r>
                        <a:rPr lang="pt-BR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 ALIMENTAÇÃO</a:t>
                      </a:r>
                      <a:endParaRPr lang="pt-BR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Garante o valor mensal de </a:t>
                      </a:r>
                      <a:r>
                        <a:rPr lang="pt-BR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R$ 200,00</a:t>
                      </a:r>
                      <a:r>
                        <a:rPr lang="pt-BR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5982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AUXÍLIO</a:t>
                      </a:r>
                      <a:r>
                        <a:rPr lang="pt-BR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 CRECHE</a:t>
                      </a:r>
                      <a:endParaRPr lang="pt-BR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Garante o</a:t>
                      </a:r>
                      <a:r>
                        <a:rPr lang="pt-BR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 valor  </a:t>
                      </a:r>
                      <a:r>
                        <a:rPr lang="pt-BR" b="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mensalde</a:t>
                      </a:r>
                      <a:r>
                        <a:rPr lang="pt-BR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 </a:t>
                      </a:r>
                      <a:r>
                        <a:rPr lang="pt-BR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R$ 200,00</a:t>
                      </a:r>
                      <a:r>
                        <a:rPr lang="pt-BR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 </a:t>
                      </a:r>
                      <a:r>
                        <a:rPr lang="pt-BR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a estudantes que são mães ou pais de crianças de até </a:t>
                      </a:r>
                      <a:r>
                        <a:rPr lang="pt-BR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5 anos</a:t>
                      </a:r>
                      <a:r>
                        <a:rPr lang="pt-BR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.</a:t>
                      </a:r>
                      <a:endParaRPr lang="pt-BR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4259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BOLSA</a:t>
                      </a:r>
                      <a:r>
                        <a:rPr lang="pt-BR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 PERMANÊNCIA</a:t>
                      </a:r>
                      <a:endParaRPr lang="pt-BR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Garante o valor mensal de </a:t>
                      </a:r>
                      <a:r>
                        <a:rPr lang="pt-BR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R</a:t>
                      </a:r>
                      <a:r>
                        <a:rPr lang="pt-BR" b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$ </a:t>
                      </a:r>
                      <a:r>
                        <a:rPr lang="pt-BR" b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400,00</a:t>
                      </a:r>
                      <a:r>
                        <a:rPr lang="pt-BR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5982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RESIDÊNCIA</a:t>
                      </a:r>
                      <a:r>
                        <a:rPr lang="pt-BR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 ESTUDANTIL</a:t>
                      </a:r>
                      <a:endParaRPr lang="pt-BR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Garante a moradia do/a</a:t>
                      </a:r>
                      <a:r>
                        <a:rPr lang="pt-BR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 estudante na Residência Estudantil + um valor mensal de R$ </a:t>
                      </a:r>
                      <a:r>
                        <a:rPr lang="pt-BR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280.00</a:t>
                      </a:r>
                      <a:r>
                        <a:rPr lang="pt-BR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.</a:t>
                      </a:r>
                      <a:endParaRPr lang="pt-BR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5982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RESTAURANTE UNIVERSITÁRIO</a:t>
                      </a:r>
                      <a:endParaRPr lang="pt-BR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Garante</a:t>
                      </a:r>
                      <a:r>
                        <a:rPr lang="pt-BR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 o direito à refeições no Restaurante Universitário  ao valor de R$ </a:t>
                      </a:r>
                      <a:r>
                        <a:rPr lang="pt-BR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1,50</a:t>
                      </a:r>
                      <a:r>
                        <a:rPr lang="pt-BR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,cada. </a:t>
                      </a:r>
                      <a:endParaRPr lang="pt-BR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49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3584">
            <a:off x="10537777" y="2289106"/>
            <a:ext cx="2448786" cy="244878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41" y="4591050"/>
            <a:ext cx="2536059" cy="253605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918">
            <a:off x="10460904" y="-133349"/>
            <a:ext cx="2335270" cy="233527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742949" y="3751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mon/Milk light" panose="020B0303050302020204" pitchFamily="34" charset="0"/>
              </a:rPr>
              <a:t>Quais modalidades de auxílios estão disponíveis no meu campus ?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  <a:latin typeface="Lemon/Milk light" panose="020B03030503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679569" y="2933700"/>
            <a:ext cx="2759831" cy="1815882"/>
          </a:xfrm>
          <a:prstGeom prst="rect">
            <a:avLst/>
          </a:prstGeom>
          <a:noFill/>
          <a:ln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estudante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pode </a:t>
            </a:r>
            <a:r>
              <a:rPr lang="pt-BR" sz="1600" b="1" u="sng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 inscrever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para todas as modalidades do PAE disponíveis para o seu campus, </a:t>
            </a:r>
            <a:r>
              <a:rPr lang="pt-BR" sz="1600" b="1" u="sng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informando a ordem de interesse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no ato da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inscrição!!!!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336550" y="1929976"/>
          <a:ext cx="7035800" cy="4498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857"/>
                <a:gridCol w="4338943"/>
              </a:tblGrid>
              <a:tr h="5847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CAMPUS</a:t>
                      </a:r>
                      <a:r>
                        <a:rPr lang="pt-BR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 PETROLINA</a:t>
                      </a:r>
                      <a:endParaRPr lang="pt-BR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Auxílio</a:t>
                      </a:r>
                      <a:r>
                        <a:rPr lang="pt-BR" sz="16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 Permanência, Auxílio Moradia, Auxílio Creche e Restaurante Universitário.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47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CAMPUS JUAZEIRO</a:t>
                      </a:r>
                      <a:endParaRPr lang="pt-BR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Auxílio</a:t>
                      </a:r>
                      <a:r>
                        <a:rPr lang="pt-BR" sz="16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 Permanência, Auxílio Moradia, Auxílio Creche e Restaurante Universitário.</a:t>
                      </a:r>
                      <a:endParaRPr lang="pt-BR" sz="16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47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CAMPUS CCA</a:t>
                      </a:r>
                      <a:endParaRPr lang="pt-BR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Auxílio</a:t>
                      </a:r>
                      <a:r>
                        <a:rPr lang="pt-BR" sz="16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 Permanência, Auxílio Moradia, Auxílio Creche, Restaurante Universitário e Residência Estudantil.</a:t>
                      </a:r>
                      <a:endParaRPr lang="pt-BR" sz="16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4439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CAMPUS SENHOR</a:t>
                      </a:r>
                      <a:r>
                        <a:rPr lang="pt-BR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 DO BONFIM</a:t>
                      </a:r>
                      <a:endParaRPr lang="pt-BR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Bolsa Permanência, Auxílio Alimentação</a:t>
                      </a:r>
                      <a:r>
                        <a:rPr lang="pt-BR" sz="16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 e </a:t>
                      </a:r>
                      <a:r>
                        <a:rPr lang="pt-BR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Auxílio</a:t>
                      </a:r>
                      <a:r>
                        <a:rPr lang="pt-BR" sz="16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 Creche.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6291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CAMPUS SÃO RAIMUNDO NONATO</a:t>
                      </a:r>
                      <a:endParaRPr lang="pt-BR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Bolsa Permanência, Auxílio Alimentação, Auxílio</a:t>
                      </a:r>
                      <a:r>
                        <a:rPr lang="pt-BR" sz="16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 Creche e Residência Estudantil.</a:t>
                      </a:r>
                      <a:endParaRPr lang="pt-BR" sz="16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4439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CAMPUS PAULO</a:t>
                      </a:r>
                      <a:r>
                        <a:rPr lang="pt-BR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 AFONSO</a:t>
                      </a:r>
                      <a:endParaRPr lang="pt-BR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Bolsa Permanência, Auxílio Alimentação, Auxílio</a:t>
                      </a:r>
                      <a:r>
                        <a:rPr lang="pt-BR" sz="16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 Creche, Residência Estudantil.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4439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CAMPUS SALGUEIRO</a:t>
                      </a:r>
                      <a:endParaRPr lang="pt-BR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Bolsa Permanência, Auxílio Alimentação</a:t>
                      </a:r>
                      <a:r>
                        <a:rPr lang="pt-BR" sz="16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 e</a:t>
                      </a:r>
                      <a:r>
                        <a:rPr lang="pt-BR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 Auxílio</a:t>
                      </a:r>
                      <a:r>
                        <a:rPr lang="pt-BR" sz="16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Medium"/>
                        </a:rPr>
                        <a:t> Creche.</a:t>
                      </a:r>
                      <a:endParaRPr lang="pt-BR" sz="16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49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125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mon/Milk light" panose="020B0303050302020204" pitchFamily="34" charset="0"/>
              </a:rPr>
              <a:t>Como vou ser avaliado?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  <a:latin typeface="Lemon/Milk light" panose="020B03030503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968" y="-281546"/>
            <a:ext cx="1919663" cy="191966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148" y="2999429"/>
            <a:ext cx="3858571" cy="385857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716">
            <a:off x="9805431" y="1483441"/>
            <a:ext cx="4093893" cy="4093893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47700" y="2228850"/>
            <a:ext cx="920115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A avaliação socioeconômica é  realizada pela equipe Serviço Social tendo como base: a </a:t>
            </a:r>
            <a:r>
              <a:rPr lang="pt-PT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renda líquida </a:t>
            </a:r>
            <a:r>
              <a:rPr lang="pt-PT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per capta do seu </a:t>
            </a:r>
            <a:r>
              <a:rPr lang="pt-PT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núcleo familiar </a:t>
            </a:r>
            <a:r>
              <a:rPr lang="pt-PT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e outros </a:t>
            </a:r>
            <a:r>
              <a:rPr lang="pt-PT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indicadores sociais</a:t>
            </a:r>
            <a:r>
              <a:rPr lang="pt-PT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 </a:t>
            </a:r>
            <a:r>
              <a:rPr lang="pt-PT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</a:rPr>
              <a:t>constantes no Anexo I do Edital.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31924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3523</Words>
  <Application>Microsoft Office PowerPoint</Application>
  <PresentationFormat>Widescreen</PresentationFormat>
  <Paragraphs>406</Paragraphs>
  <Slides>49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8" baseType="lpstr">
      <vt:lpstr>Arial</vt:lpstr>
      <vt:lpstr>Calibri</vt:lpstr>
      <vt:lpstr>Calibri Light</vt:lpstr>
      <vt:lpstr>Lato Light</vt:lpstr>
      <vt:lpstr>Lato Medium</vt:lpstr>
      <vt:lpstr>Lato Semibold</vt:lpstr>
      <vt:lpstr>Lemon/Milk light</vt:lpstr>
      <vt:lpstr>Times New Roman</vt:lpstr>
      <vt:lpstr>Tema do Office</vt:lpstr>
      <vt:lpstr>Manual de Inscrição da Seleção 2020 do Programa de Assistência Estudantil (PAE)</vt:lpstr>
      <vt:lpstr>O que é o Programa de Assistência Estudantil?</vt:lpstr>
      <vt:lpstr>Atenção, estudante!  Este manual é referente à Seleção Unificada de 2020!</vt:lpstr>
      <vt:lpstr>Apresentação do PowerPoint</vt:lpstr>
      <vt:lpstr>Será que posso me inscrever?</vt:lpstr>
      <vt:lpstr>Onde posso me inscrever?</vt:lpstr>
      <vt:lpstr>Quais modalidades serão oferecidas nesta seleção?</vt:lpstr>
      <vt:lpstr>Quais modalidades de auxílios estão disponíveis no meu campus ?</vt:lpstr>
      <vt:lpstr>Como vou ser avaliado?</vt:lpstr>
      <vt:lpstr>O que é Núcleo Familiar?</vt:lpstr>
      <vt:lpstr>Apresentação do PowerPoint</vt:lpstr>
      <vt:lpstr>Apresentação do PowerPoint</vt:lpstr>
      <vt:lpstr>Quais são os documentos necessários para informações gerais do candidato e da sua família?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 os documentos necessários para comprovar a renda familiar?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Como será a divulgação do resultado?</vt:lpstr>
      <vt:lpstr>Apresentação do PowerPoint</vt:lpstr>
      <vt:lpstr>Apresentação do PowerPoint</vt:lpstr>
      <vt:lpstr>Apresentação do PowerPoint</vt:lpstr>
      <vt:lpstr>Dados bancários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do Programa de Assistência Estudantil (PAE)</dc:title>
  <dc:creator>Univasf</dc:creator>
  <cp:lastModifiedBy>Univasf</cp:lastModifiedBy>
  <cp:revision>107</cp:revision>
  <dcterms:created xsi:type="dcterms:W3CDTF">2019-12-02T12:15:28Z</dcterms:created>
  <dcterms:modified xsi:type="dcterms:W3CDTF">2020-01-10T20:28:24Z</dcterms:modified>
</cp:coreProperties>
</file>