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8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67" r:id="rId17"/>
    <p:sldId id="27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2575099-B3AD-44D7-919B-BCB6DC3E7F21}" type="datetimeFigureOut">
              <a:rPr lang="en-US" dirty="0"/>
            </a:fld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18115DA-6CBC-4AEF-A85F-371C66916CF8}" type="datetimeFigureOut">
              <a:rPr lang="en-US" dirty="0"/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A6007E4-95E8-4ABC-B20B-51235318A487}" type="datetimeFigureOut">
              <a:rPr lang="en-US" dirty="0"/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A4BF121-2723-4D35-ADA9-215CD054C4BC}" type="datetimeFigureOut">
              <a:rPr lang="en-US" dirty="0"/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54F54BA-4BC6-480F-839C-951A49B248A9}" type="datetimeFigureOut">
              <a:rPr lang="en-US" dirty="0"/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F9DD0EA-4726-4440-BF9D-E88296FC3068}" type="datetimeFigureOut">
              <a:rPr lang="en-US" dirty="0"/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9CAD10D-99D1-46B2-A85A-C16850FCF8CF}" type="datetimeFigureOut">
              <a:rPr lang="en-US" dirty="0"/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49E550-CE3F-497F-B953-7DE0932F91C0}" type="datetimeFigureOut">
              <a:rPr lang="en-US" dirty="0"/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17A0BF4-BAA0-4539-95F2-9C4277F97478}" type="datetimeFigureOut">
              <a:rPr lang="en-US" dirty="0"/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2E9884E-D945-496C-84BE-49C61F78F9EC}" type="datetimeFigureOut">
              <a:rPr lang="en-US" dirty="0"/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CD438618-DEE5-47CF-A8B2-A9E090D503CD}" type="datetimeFigureOut">
              <a:rPr lang="en-US" dirty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7293956" cy="2757495"/>
          </a:xfrm>
        </p:spPr>
        <p:txBody>
          <a:bodyPr anchor="t">
            <a:normAutofit/>
          </a:bodyPr>
          <a:lstStyle/>
          <a:p>
            <a:r>
              <a:rPr lang="de-DE" sz="6600">
                <a:latin typeface="Calibri" panose="020F0502020204030204" charset="0"/>
                <a:cs typeface="Calibri" panose="020F0502020204030204" charset="0"/>
              </a:rPr>
              <a:t>DÚVIDAS PCA</a:t>
            </a:r>
            <a:br>
              <a:rPr lang="de-DE" sz="6600">
                <a:latin typeface="Calibri" panose="020F0502020204030204" charset="0"/>
                <a:cs typeface="Calibri" panose="020F0502020204030204" charset="0"/>
              </a:rPr>
            </a:br>
            <a:endParaRPr lang="de-DE" sz="66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806609" cy="1315690"/>
          </a:xfrm>
        </p:spPr>
        <p:txBody>
          <a:bodyPr anchor="b">
            <a:normAutofit/>
          </a:bodyPr>
          <a:lstStyle/>
          <a:p>
            <a:endParaRPr lang="de-DE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056005"/>
            <a:ext cx="10972800" cy="582613"/>
          </a:xfrm>
        </p:spPr>
        <p:txBody>
          <a:bodyPr>
            <a:normAutofit fontScale="90000"/>
          </a:bodyPr>
          <a:p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Data da conclusão da contratação, como estabelecer?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T</a:t>
            </a:r>
            <a: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  <a:t>empo necessário para análise do pregoeiro;</a:t>
            </a:r>
            <a:b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  <a:t>devolução ao setor solicitante para ajustes;</a:t>
            </a:r>
            <a:b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  <a:t>envio à contabilidade para análise de planilhas (em casos específicos);</a:t>
            </a:r>
            <a:b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  <a:t>quando pregão com adoção de registro de preços (quase todas os pregões) lançamento no sistema;</a:t>
            </a:r>
            <a:b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  <a:t>Quando conc</a:t>
            </a:r>
            <a: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  <a:t>luído lançamento, prazo de 08 dias úteis na divulgação;</a:t>
            </a:r>
            <a:b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  <a:t>envio à procuradoria para análise e emissão de parecer (30 dias)</a:t>
            </a:r>
            <a:b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 sz="2665">
                <a:latin typeface="Calibri" panose="020F0502020204030204" charset="0"/>
                <a:cs typeface="Calibri" panose="020F0502020204030204" charset="0"/>
                <a:sym typeface="+mn-ea"/>
              </a:rPr>
              <a:t>ao retornar da procuradoria, envio ao demandante para atender o parecer (ainda acontece em 100% dos casos).</a:t>
            </a:r>
            <a:endParaRPr lang="pt-BR" altLang="en-US" sz="2665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data da conclusão da contratação, como estabelecer?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Prazos de publicação da licitição conforme a lei: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08 (oito) dias úteis para aquisições;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10 (dez) dias </a:t>
            </a: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úteis para contratação de serviços;</a:t>
            </a:r>
            <a:endParaRPr lang="pt-BR" altLang="en-US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405" y="922020"/>
            <a:ext cx="10691495" cy="934720"/>
          </a:xfrm>
        </p:spPr>
        <p:txBody>
          <a:bodyPr>
            <a:normAutofit fontScale="90000"/>
          </a:bodyPr>
          <a:p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E ainda, o que pode aconceter após a publicação?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600">
                <a:latin typeface="Calibri" panose="020F0502020204030204" charset="0"/>
                <a:cs typeface="Calibri" panose="020F0502020204030204" charset="0"/>
              </a:rPr>
              <a:t>P</a:t>
            </a:r>
            <a:r>
              <a:rPr lang="pt-BR" altLang="en-US" sz="3600">
                <a:latin typeface="Calibri" panose="020F0502020204030204" charset="0"/>
                <a:cs typeface="Calibri" panose="020F0502020204030204" charset="0"/>
              </a:rPr>
              <a:t>edidos de esclarecimentos que podem ou não ter que haver republicação do edital (</a:t>
            </a:r>
            <a:r>
              <a:rPr lang="pt-BR" altLang="en-US" sz="36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+ dias para adequação+oito dias úteis da publicação</a:t>
            </a:r>
            <a:r>
              <a:rPr lang="pt-BR" altLang="en-US" sz="3600">
                <a:latin typeface="Calibri" panose="020F0502020204030204" charset="0"/>
                <a:cs typeface="Calibri" panose="020F0502020204030204" charset="0"/>
              </a:rPr>
              <a:t>);</a:t>
            </a:r>
            <a:br>
              <a:rPr lang="pt-BR" altLang="en-US" sz="360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600">
                <a:latin typeface="Calibri" panose="020F0502020204030204" charset="0"/>
                <a:cs typeface="Calibri" panose="020F0502020204030204" charset="0"/>
              </a:rPr>
              <a:t>I</a:t>
            </a:r>
            <a:r>
              <a:rPr lang="pt-BR" altLang="en-US" sz="3600">
                <a:latin typeface="Calibri" panose="020F0502020204030204" charset="0"/>
                <a:cs typeface="Calibri" panose="020F0502020204030204" charset="0"/>
              </a:rPr>
              <a:t>mpugnação, se não for procedente, sem prejuízos ao certame, se procedente, republicação. </a:t>
            </a:r>
            <a:r>
              <a:rPr lang="pt-BR" altLang="en-US" sz="3600">
                <a:latin typeface="Calibri" panose="020F0502020204030204" charset="0"/>
                <a:cs typeface="Calibri" panose="020F0502020204030204" charset="0"/>
                <a:sym typeface="+mn-ea"/>
              </a:rPr>
              <a:t>(</a:t>
            </a:r>
            <a:r>
              <a:rPr lang="pt-BR" altLang="en-US" sz="360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+ dias para adequação+oito dias úteis da publicação</a:t>
            </a:r>
            <a:r>
              <a:rPr lang="pt-BR" altLang="en-US" sz="3600">
                <a:latin typeface="Calibri" panose="020F0502020204030204" charset="0"/>
                <a:cs typeface="Calibri" panose="020F0502020204030204" charset="0"/>
                <a:sym typeface="+mn-ea"/>
              </a:rPr>
              <a:t>)</a:t>
            </a:r>
            <a:endParaRPr lang="pt-BR" altLang="en-US" sz="36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Licitação publicada, o que mais pode acontecer e atrasar o prazo previsto para a conclusão?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Se muitos itens num mesmo pregão: a fase de lance pode durar dias;</a:t>
            </a:r>
            <a:br>
              <a:rPr lang="pt-BR" altLang="en-US" sz="222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Prazo de recebimento de proposta, no minimo duas horas, mesmo a habilitação.</a:t>
            </a:r>
            <a:br>
              <a:rPr lang="pt-BR" altLang="en-US" sz="222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Terminadas as fases de seleção do fornecedor, caso tenha interposição de recurso, mais 11 dias úteis.</a:t>
            </a:r>
            <a:br>
              <a:rPr lang="pt-BR" altLang="en-US" sz="222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AVALIAR BEM O PRAZO DE CONCLUSÃO DA CONTRATAÇÃO E O TEMPO QUE O SETOR PODERÁ FINALIZAR A PARTE DO PLANEJAMENTO PARA O ENVIO DO PROCESSO PARA O DCL DIMINUI BASTANTE O RISCO DA CONTRATAÇÃO FINALIZAR ATRASADA;</a:t>
            </a:r>
            <a:br>
              <a:rPr lang="pt-BR" altLang="en-US" sz="222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O VOLUME DE PROCESSOS NO SETOR DE LICITAÇÕES.</a:t>
            </a:r>
            <a:br>
              <a:rPr lang="pt-BR" altLang="en-US" sz="222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* PARA ISSO É NECESSÁRIO CUMPRIR O CALENDÁRIO DO PCA. AS DATAS INFORMADAS NO CALENDÁRIO ENVOLVE TODA A MOVIMENTAÇÃO DO PROCESSO.</a:t>
            </a:r>
            <a:br>
              <a:rPr lang="pt-BR" altLang="en-US" sz="2220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2220">
                <a:latin typeface="Calibri" panose="020F0502020204030204" charset="0"/>
                <a:cs typeface="Calibri" panose="020F0502020204030204" charset="0"/>
              </a:rPr>
            </a:br>
            <a:endParaRPr lang="pt-BR" altLang="en-US" sz="222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pt-BR" altLang="en-US"/>
            </a:br>
            <a:br>
              <a:rPr lang="pt-BR" altLang="en-US"/>
            </a:br>
            <a:br>
              <a:rPr lang="pt-BR" altLang="en-US"/>
            </a:br>
            <a:br>
              <a:rPr lang="pt-BR" altLang="en-US"/>
            </a:br>
            <a:br>
              <a:rPr lang="pt-BR" altLang="en-US"/>
            </a:br>
            <a:br>
              <a:rPr lang="pt-BR" altLang="en-US"/>
            </a:br>
            <a:br>
              <a:rPr lang="pt-BR" altLang="en-US"/>
            </a:br>
            <a:br>
              <a:rPr lang="pt-BR" altLang="en-US"/>
            </a:br>
            <a:r>
              <a:rPr lang="pt-BR" altLang="en-US"/>
              <a:t>E as prorrogações contratuais? devo criar DFD para elas?</a:t>
            </a:r>
            <a:br>
              <a:rPr lang="pt-BR" altLang="en-US"/>
            </a:br>
            <a:br>
              <a:rPr lang="pt-BR" altLang="en-US" sz="2665"/>
            </a:br>
            <a:r>
              <a:rPr lang="pt-BR" altLang="en-US" sz="2665"/>
              <a:t>Sim.</a:t>
            </a:r>
            <a:br>
              <a:rPr lang="pt-BR" altLang="en-US" sz="2665"/>
            </a:br>
            <a:br>
              <a:rPr lang="pt-BR" altLang="en-US" sz="2665"/>
            </a:br>
            <a:r>
              <a:rPr lang="pt-BR" altLang="en-US" sz="2665"/>
              <a:t>Entre as contratações citadas no decreto 10.10947/2022 como exceções ao lançamento, as prorrogações não são citadas.</a:t>
            </a:r>
            <a:br>
              <a:rPr lang="pt-BR" altLang="en-US" sz="2665"/>
            </a:br>
            <a:r>
              <a:rPr lang="pt-BR" altLang="en-US" sz="2665"/>
              <a:t>deve-se informar no campo acompanhamento que a contratação tem a inteção de prorrogação contratual.</a:t>
            </a:r>
            <a:endParaRPr lang="pt-BR" altLang="en-US" sz="2665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405" y="922020"/>
            <a:ext cx="10691495" cy="770890"/>
          </a:xfrm>
        </p:spPr>
        <p:txBody>
          <a:bodyPr>
            <a:normAutofit fontScale="90000"/>
          </a:bodyPr>
          <a:p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PRAZOS PARA LANÇAMENTO DAS DEMANDAS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  <p:sp>
        <p:nvSpPr>
          <p:cNvPr id="6" name="Caixa de Texto 5"/>
          <p:cNvSpPr txBox="1"/>
          <p:nvPr/>
        </p:nvSpPr>
        <p:spPr>
          <a:xfrm>
            <a:off x="10422255" y="131445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pt-BR" altLang="en-US"/>
          </a:p>
        </p:txBody>
      </p:sp>
      <p:graphicFrame>
        <p:nvGraphicFramePr>
          <p:cNvPr id="8" name="Tabela 7"/>
          <p:cNvGraphicFramePr/>
          <p:nvPr/>
        </p:nvGraphicFramePr>
        <p:xfrm>
          <a:off x="1477010" y="1912620"/>
          <a:ext cx="853313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00"/>
                <a:gridCol w="3225165"/>
                <a:gridCol w="2133282"/>
                <a:gridCol w="2133283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>
                          <a:solidFill>
                            <a:schemeClr val="tx1"/>
                          </a:solidFill>
                        </a:rPr>
                        <a:t>FASES</a:t>
                      </a:r>
                      <a:endParaRPr lang="pt-BR" alt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>
                          <a:solidFill>
                            <a:schemeClr val="tx1"/>
                          </a:solidFill>
                        </a:rPr>
                        <a:t>AÇÕES</a:t>
                      </a:r>
                      <a:endParaRPr lang="pt-BR" alt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>
                          <a:solidFill>
                            <a:schemeClr val="tx1"/>
                          </a:solidFill>
                        </a:rPr>
                        <a:t>PERFIL</a:t>
                      </a:r>
                      <a:endParaRPr lang="pt-BR" alt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>
                          <a:solidFill>
                            <a:schemeClr val="tx1"/>
                          </a:solidFill>
                        </a:rPr>
                        <a:t>PRAZO</a:t>
                      </a:r>
                      <a:endParaRPr lang="pt-BR" alt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1ª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>
                          <a:sym typeface="+mn-ea"/>
                        </a:rPr>
                        <a:t>ENVIO DOS DFD À UNIDADE DE COMPRAS</a:t>
                      </a:r>
                      <a:endParaRPr lang="pt-BR" altLang="en-US" sz="1600"/>
                    </a:p>
                    <a:p>
                      <a:pPr>
                        <a:buNone/>
                      </a:pP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(PAC-REQUI) UNID. REQUISITANTES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ATÉ 30/03</a:t>
                      </a:r>
                      <a:endParaRPr lang="pt-BR" altLang="en-US" sz="16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2ª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ANÁLISE DOS DFD RECEBIDOS E CONSOLIDAÇÃO DAS DEMANDAS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(PAC-UNICOMP)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ATÉ 30/04</a:t>
                      </a:r>
                      <a:endParaRPr lang="pt-BR" altLang="en-US" sz="16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3ª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APROVAÇÃO DO PCA PELO REITOR E PUBLICAÇÃO NO PNCP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(PAC-AUTOR)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ATÉ 30/05)</a:t>
                      </a:r>
                      <a:endParaRPr lang="pt-BR" altLang="en-US" sz="1600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4ª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FASE DE REDIMENSIONAMENTO DE DEMANDAS.</a:t>
                      </a: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>
                          <a:sym typeface="+mn-ea"/>
                        </a:rPr>
                        <a:t>(PAC-REQUI) UNID. REQUISITANTES</a:t>
                      </a:r>
                      <a:endParaRPr lang="pt-BR" altLang="en-US" sz="1600"/>
                    </a:p>
                    <a:p>
                      <a:pPr>
                        <a:buNone/>
                      </a:pPr>
                      <a:endParaRPr lang="pt-BR" altLang="en-US" sz="1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pt-BR" altLang="en-US" sz="1600"/>
                        <a:t>DE 15/09 A 15/11</a:t>
                      </a:r>
                      <a:endParaRPr lang="pt-BR" altLang="en-US" sz="16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405" y="922020"/>
            <a:ext cx="10691495" cy="879475"/>
          </a:xfrm>
        </p:spPr>
        <p:txBody>
          <a:bodyPr>
            <a:normAutofit fontScale="90000"/>
          </a:bodyPr>
          <a:p>
            <a:pPr marL="0" indent="0">
              <a:buFont typeface="Arial" panose="020B0604020202020204" pitchFamily="34" charset="0"/>
            </a:pP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RISCOS DA CONTRATAÇÃO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555">
                <a:latin typeface="Calibri" panose="020F0502020204030204" charset="0"/>
                <a:cs typeface="Calibri" panose="020F0502020204030204" charset="0"/>
              </a:rPr>
              <a:t>NECESSIDADE DE INFORMAR OS RISCOS DA CONTRATAÇÃO:</a:t>
            </a:r>
            <a:br>
              <a:rPr lang="pt-BR" altLang="en-US" sz="3555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555">
                <a:latin typeface="Calibri" panose="020F0502020204030204" charset="0"/>
                <a:cs typeface="Calibri" panose="020F0502020204030204" charset="0"/>
              </a:rPr>
              <a:t>CONSEQUENCIAS;</a:t>
            </a:r>
            <a:br>
              <a:rPr lang="pt-BR" altLang="en-US" sz="3555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555">
                <a:latin typeface="Calibri" panose="020F0502020204030204" charset="0"/>
                <a:cs typeface="Calibri" panose="020F0502020204030204" charset="0"/>
              </a:rPr>
              <a:t>AÇÕES PREVENTIVAS E;</a:t>
            </a:r>
            <a:br>
              <a:rPr lang="pt-BR" altLang="en-US" sz="3555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555">
                <a:latin typeface="Calibri" panose="020F0502020204030204" charset="0"/>
                <a:cs typeface="Calibri" panose="020F0502020204030204" charset="0"/>
              </a:rPr>
              <a:t>AÇÕES DE CONTIGÊNCIA.</a:t>
            </a:r>
            <a:br>
              <a:rPr lang="pt-BR" altLang="en-US" sz="3555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 sz="3555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O</a:t>
            </a: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bs: SERÁ NECESSÁRIO PREENCHER UM FORMULÁRIO DE CADA CONTRATAÇÃO E ENVIAR À UNIDADE DE COMPRAS ATRAVÉS DO E-MAIL: silvia.leticia@univasf.edu.br</a:t>
            </a:r>
            <a:br>
              <a:rPr lang="pt-BR" altLang="en-US" sz="222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220">
                <a:latin typeface="Calibri" panose="020F0502020204030204" charset="0"/>
                <a:cs typeface="Calibri" panose="020F0502020204030204" charset="0"/>
              </a:rPr>
              <a:t>formulaário a ser enviado e prazo a ser informado pela unicomp.</a:t>
            </a:r>
            <a:br>
              <a:rPr lang="pt-BR" altLang="en-US" sz="2665">
                <a:latin typeface="Calibri" panose="020F0502020204030204" charset="0"/>
                <a:cs typeface="Calibri" panose="020F0502020204030204" charset="0"/>
              </a:rPr>
            </a:br>
            <a:endParaRPr lang="pt-BR" altLang="en-US" sz="2665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lang="pt-BR" altLang="en-US" dirty="0"/>
              <a:t>03/02/2025</a:t>
            </a:r>
            <a:endParaRPr lang="pt-BR" alt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74345"/>
            <a:ext cx="10972800" cy="582613"/>
          </a:xfrm>
        </p:spPr>
        <p:txBody>
          <a:bodyPr/>
          <a:p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Rápida introdução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o que é o PCA?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É o plano de contratações anual. Um instrumento de governança que consolida todas as contratações que o órgão pretende realizar ou prorrogar, no exercício subsequente.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O PCA é o ínicio do planejamento da contratação. É a sinalização da necessidade de uma contratação do ano seguinte.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Quero conhecer mais sobre o PCA, quais as normas refente ao assunto?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altLang="pt-BR">
                <a:latin typeface="Calibri" panose="020F0502020204030204" charset="0"/>
                <a:cs typeface="Calibri" panose="020F0502020204030204" charset="0"/>
              </a:rPr>
              <a:t>LEI N</a:t>
            </a:r>
            <a:r>
              <a:rPr lang="en-US" altLang="en-US">
                <a:latin typeface="Calibri" panose="020F0502020204030204" charset="0"/>
                <a:cs typeface="Calibri" panose="020F0502020204030204" charset="0"/>
              </a:rPr>
              <a:t>º</a:t>
            </a:r>
            <a:r>
              <a:rPr lang="en-US" altLang="pt-BR">
                <a:latin typeface="Calibri" panose="020F0502020204030204" charset="0"/>
                <a:cs typeface="Calibri" panose="020F0502020204030204" charset="0"/>
              </a:rPr>
              <a:t> 14.133, DE 1</a:t>
            </a:r>
            <a:r>
              <a:rPr lang="en-US" altLang="en-US">
                <a:latin typeface="Calibri" panose="020F0502020204030204" charset="0"/>
                <a:cs typeface="Calibri" panose="020F0502020204030204" charset="0"/>
              </a:rPr>
              <a:t>º</a:t>
            </a:r>
            <a:r>
              <a:rPr lang="en-US" altLang="pt-BR">
                <a:latin typeface="Calibri" panose="020F0502020204030204" charset="0"/>
                <a:cs typeface="Calibri" panose="020F0502020204030204" charset="0"/>
              </a:rPr>
              <a:t> DE ABRIL DE 2021</a:t>
            </a: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 (cita)</a:t>
            </a:r>
            <a:endParaRPr lang="en-US" altLang="pt-BR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en-US" altLang="pt-BR">
                <a:latin typeface="Calibri" panose="020F0502020204030204" charset="0"/>
                <a:cs typeface="Calibri" panose="020F0502020204030204" charset="0"/>
              </a:rPr>
              <a:t>DECRETO N</a:t>
            </a:r>
            <a:r>
              <a:rPr lang="en-US" altLang="en-US">
                <a:latin typeface="Calibri" panose="020F0502020204030204" charset="0"/>
                <a:cs typeface="Calibri" panose="020F0502020204030204" charset="0"/>
              </a:rPr>
              <a:t>º</a:t>
            </a:r>
            <a:r>
              <a:rPr lang="en-US" altLang="pt-BR">
                <a:latin typeface="Calibri" panose="020F0502020204030204" charset="0"/>
                <a:cs typeface="Calibri" panose="020F0502020204030204" charset="0"/>
              </a:rPr>
              <a:t> 10.947, DE 25 DE JANEIRO DE 2022</a:t>
            </a: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 (disciplina)</a:t>
            </a:r>
            <a:endParaRPr lang="en-US" altLang="pt-BR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A4BF121-2723-4D35-ADA9-215CD054C4BC}" type="datetimeFigureOut">
              <a:rPr lang="en-US" dirty="0"/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74345"/>
            <a:ext cx="10972800" cy="582613"/>
          </a:xfrm>
        </p:spPr>
        <p:txBody>
          <a:bodyPr>
            <a:normAutofit fontScale="90000"/>
          </a:bodyPr>
          <a:p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Sou requisitante, qual o meu papel?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lançar suas demandas de aquisições/contratações para o ano subsequente no PGC para alimentação do PCA.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Não tenho acesso, como solicitar?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Deverá solicitar o seu perfil junto ao DF - Departamento Financeiro. 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(PERFIL: PAQREQUI)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None/>
            </a:pP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APÓS ACESSO AO SISTEMA O REQUISITANTE DEVERÁ PREENCHER  DOCUMENTO DE FORMALIZAÇÃO DE DEMANDA. O DFD É O DOCUMENTO QUE OFICIALIZA O INÍCIO DA SINALIZAÇÃO DA NOVA CONTRATAÇAO A SER EFETIVADA NO EXERCÍCIO SEGUINTE.</a:t>
            </a:r>
            <a:endParaRPr lang="pt-BR" alt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A4BF121-2723-4D35-ADA9-215CD054C4BC}" type="datetimeFigureOut">
              <a:rPr lang="en-US" dirty="0"/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79" y="927905"/>
            <a:ext cx="10890929" cy="3431508"/>
          </a:xfrm>
        </p:spPr>
        <p:txBody>
          <a:bodyPr>
            <a:normAutofit fontScale="90000"/>
          </a:bodyPr>
          <a:lstStyle/>
          <a:p>
            <a:br>
              <a:rPr lang="pt-BR" dirty="0">
                <a:latin typeface="Calibri" panose="020F0502020204030204" charset="0"/>
                <a:cs typeface="Calibri" panose="020F0502020204030204" charset="0"/>
              </a:rPr>
            </a:br>
            <a:br>
              <a:rPr lang="pt-BR" dirty="0">
                <a:latin typeface="Calibri" panose="020F0502020204030204" charset="0"/>
                <a:cs typeface="Calibri" panose="020F0502020204030204" charset="0"/>
              </a:rPr>
            </a:br>
            <a:r>
              <a:rPr lang="pt-BR" dirty="0">
                <a:latin typeface="Calibri" panose="020F0502020204030204" charset="0"/>
                <a:cs typeface="Calibri" panose="020F0502020204030204" charset="0"/>
              </a:rPr>
              <a:t>O que é  o DFD?</a:t>
            </a:r>
            <a:br>
              <a:rPr lang="pt-BR" dirty="0">
                <a:latin typeface="Calibri" panose="020F0502020204030204" charset="0"/>
                <a:cs typeface="Calibri" panose="020F0502020204030204" charset="0"/>
              </a:rPr>
            </a:br>
            <a:br>
              <a:rPr lang="pt-BR" dirty="0">
                <a:latin typeface="Calibri" panose="020F0502020204030204" charset="0"/>
                <a:cs typeface="Calibri" panose="020F0502020204030204" charset="0"/>
              </a:rPr>
            </a:br>
            <a:r>
              <a:rPr lang="pt-BR" sz="3200" b="0" dirty="0">
                <a:solidFill>
                  <a:srgbClr val="040C28"/>
                </a:solidFill>
                <a:latin typeface="Calibri" panose="020F0502020204030204" charset="0"/>
                <a:ea typeface="+mj-lt"/>
                <a:cs typeface="Calibri" panose="020F0502020204030204" charset="0"/>
              </a:rPr>
              <a:t>É o documento que fundamenta o plano de contratações anual, em que a área requisitante evidencia e detalha a necessidade de contratação.</a:t>
            </a:r>
            <a:br>
              <a:rPr lang="pt-BR" sz="3200" b="0" dirty="0">
                <a:solidFill>
                  <a:srgbClr val="040C28"/>
                </a:solidFill>
                <a:latin typeface="Calibri" panose="020F0502020204030204" charset="0"/>
                <a:ea typeface="+mj-lt"/>
                <a:cs typeface="Calibri" panose="020F0502020204030204" charset="0"/>
              </a:rPr>
            </a:br>
            <a:br>
              <a:rPr lang="pt-BR" sz="3200" b="0" dirty="0">
                <a:ea typeface="+mj-lt"/>
                <a:cs typeface="+mj-lt"/>
              </a:rPr>
            </a:br>
            <a:br>
              <a:rPr lang="pt-BR" sz="3200" b="0" dirty="0">
                <a:ea typeface="+mj-lt"/>
                <a:cs typeface="+mj-lt"/>
              </a:rPr>
            </a:br>
            <a:br>
              <a:rPr lang="pt-BR" sz="3200" b="0" dirty="0">
                <a:ea typeface="+mj-lt"/>
                <a:cs typeface="+mj-lt"/>
              </a:rPr>
            </a:br>
            <a:br>
              <a:rPr lang="pt-BR" sz="3200" b="0" dirty="0">
                <a:ea typeface="+mj-lt"/>
                <a:cs typeface="+mj-lt"/>
              </a:rPr>
            </a:br>
            <a:br>
              <a:rPr lang="pt-BR" dirty="0"/>
            </a:br>
            <a:r>
              <a:rPr lang="pt-BR" sz="1500" b="0">
                <a:solidFill>
                  <a:srgbClr val="1F1F1F"/>
                </a:solidFill>
                <a:latin typeface="Calibri" panose="020F0502020204030204" charset="0"/>
                <a:cs typeface="Calibri" panose="020F0502020204030204" charset="0"/>
              </a:rPr>
              <a:t>Art. 2º IV, do Decreto 10.947/2022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79" y="927905"/>
            <a:ext cx="10890929" cy="5225583"/>
          </a:xfrm>
        </p:spPr>
        <p:txBody>
          <a:bodyPr>
            <a:normAutofit/>
          </a:bodyPr>
          <a:lstStyle/>
          <a:p>
            <a:r>
              <a:rPr lang="pt-BR" dirty="0">
                <a:latin typeface="Calibri" panose="020F0502020204030204" charset="0"/>
                <a:cs typeface="Calibri" panose="020F0502020204030204" charset="0"/>
              </a:rPr>
              <a:t>QUEM DEVE PREENCHER DFD?</a:t>
            </a:r>
            <a:br>
              <a:rPr lang="pt-BR" dirty="0">
                <a:latin typeface="Calibri" panose="020F0502020204030204" charset="0"/>
                <a:cs typeface="Calibri" panose="020F0502020204030204" charset="0"/>
              </a:rPr>
            </a:br>
            <a:br>
              <a:rPr lang="pt-BR" dirty="0">
                <a:latin typeface="Calibri" panose="020F0502020204030204" charset="0"/>
                <a:cs typeface="Calibri" panose="020F0502020204030204" charset="0"/>
              </a:rPr>
            </a:br>
            <a:r>
              <a:rPr lang="pt-BR" sz="3200" dirty="0">
                <a:solidFill>
                  <a:srgbClr val="4D4D4D"/>
                </a:solidFill>
                <a:latin typeface="Calibri" panose="020F0502020204030204" charset="0"/>
                <a:ea typeface="Open Sans"/>
                <a:cs typeface="Calibri" panose="020F0502020204030204" charset="0"/>
              </a:rPr>
              <a:t>O DFD deve ser preenchido pela unidade requisitante, sendo o primeiro documento a ser CRIADO NA FASE DE PLANEJAMENTO DA CONTRATAÇÃO.</a:t>
            </a:r>
            <a:br>
              <a:rPr lang="pt-BR" sz="3200" dirty="0">
                <a:solidFill>
                  <a:srgbClr val="4D4D4D"/>
                </a:solidFill>
                <a:latin typeface="Calibri" panose="020F0502020204030204" charset="0"/>
                <a:ea typeface="Open Sans"/>
                <a:cs typeface="Calibri" panose="020F0502020204030204" charset="0"/>
              </a:rPr>
            </a:br>
            <a:r>
              <a:rPr lang="pt-BR" sz="3200" dirty="0">
                <a:solidFill>
                  <a:srgbClr val="4D4D4D"/>
                </a:solidFill>
                <a:latin typeface="Calibri" panose="020F0502020204030204" charset="0"/>
                <a:ea typeface="Open Sans"/>
                <a:cs typeface="Calibri" panose="020F0502020204030204" charset="0"/>
              </a:rPr>
              <a:t>ISSO DEVE ACONTECER NO ANO ANTERIOR À CONTRATAÇÃO. </a:t>
            </a:r>
            <a:br>
              <a:rPr lang="pt-BR" sz="3200" dirty="0"/>
            </a:br>
            <a:br>
              <a:rPr lang="pt-BR" sz="3200" dirty="0"/>
            </a:b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405" y="922020"/>
            <a:ext cx="10691495" cy="1109345"/>
          </a:xfrm>
        </p:spPr>
        <p:txBody>
          <a:bodyPr>
            <a:normAutofit fontScale="90000"/>
          </a:bodyPr>
          <a:p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NÃO LANCEI O DFD NO PERÍODO CORRETO, O QUE FAZER?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555">
                <a:latin typeface="Calibri" panose="020F0502020204030204" charset="0"/>
                <a:cs typeface="Calibri" panose="020F0502020204030204" charset="0"/>
              </a:rPr>
              <a:t>CASO SURJA A NECESSIDADE DE FAZER UMA CONTRATAÇÃO ANTEIRORMENTE NÃO PREVISTA SERÁ NECESSÁRIO JUSTIFICAR O MOTIVO DO LANÇAMENTO FORA DO PRAZO.</a:t>
            </a:r>
            <a:br>
              <a:rPr lang="pt-BR" altLang="en-US" sz="3555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555">
                <a:latin typeface="Calibri" panose="020F0502020204030204" charset="0"/>
                <a:cs typeface="Calibri" panose="020F0502020204030204" charset="0"/>
              </a:rPr>
              <a:t>ESSA JUSTIFICITIVA DEVERÁ SER DESCRITA NO CAMPO “ACOMPANHAMENTO” DO DFD. </a:t>
            </a:r>
            <a:br>
              <a:rPr lang="pt-BR" altLang="en-US" sz="3555">
                <a:latin typeface="Calibri" panose="020F0502020204030204" charset="0"/>
                <a:cs typeface="Calibri" panose="020F0502020204030204" charset="0"/>
              </a:rPr>
            </a:br>
            <a:endParaRPr lang="pt-BR" altLang="en-US" sz="3555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405" y="922020"/>
            <a:ext cx="10691495" cy="1153160"/>
          </a:xfrm>
        </p:spPr>
        <p:txBody>
          <a:bodyPr>
            <a:normAutofit fontScale="90000"/>
          </a:bodyPr>
          <a:p>
            <a:pPr marL="0" indent="0" algn="l">
              <a:buFont typeface="Arial" panose="020B0604020202020204" pitchFamily="34" charset="0"/>
            </a:pP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INFORMAÇÕES IMPORTANTES A SABER ANTES DE LANÇAR DFD?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/>
            </a:br>
            <a:r>
              <a:rPr lang="pt-BR" altLang="en-US" sz="2890">
                <a:latin typeface="Calibri" panose="020F0502020204030204" charset="0"/>
                <a:cs typeface="Calibri" panose="020F0502020204030204" charset="0"/>
              </a:rPr>
              <a:t>É IMPORTANTE LANÇAR OS ITENS EM CADA DFD PENSANDO NO PROCESSO DE CONTRATAÇÃO, OU SEJA, QUE AQUELES ITENS QUE FORMAM O DFD TAMBÉM SERÃO OS ITENS QUE FORMARÃO O MESMO PROCESSO DE LICITAÇÃO, DISPENSA, OU INEXIBILIDADE.</a:t>
            </a:r>
            <a:br>
              <a:rPr lang="pt-BR" altLang="en-US" sz="289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2890">
                <a:latin typeface="Calibri" panose="020F0502020204030204" charset="0"/>
                <a:cs typeface="Calibri" panose="020F0502020204030204" charset="0"/>
              </a:rPr>
              <a:t>APÓS O LANÇAMENTO DO DFD PELO DEMANDANTE, A UNIDADE DE COMPRAS AINDA CRIA UMA CONTRATAÇÃO REFERENTE AQUELE DFD, E SE ENTENDER NECESSÁRIO JUNTA A CONTRATAÇÕES SIMILARES, MAS ANTES SE COMUNICA COM OS SETORES PARA QUE FAÇAM UM ÚNICO PROCESSO.</a:t>
            </a:r>
            <a:endParaRPr lang="pt-BR" altLang="en-US" sz="289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405" y="922020"/>
            <a:ext cx="10691495" cy="1169670"/>
          </a:xfrm>
        </p:spPr>
        <p:txBody>
          <a:bodyPr>
            <a:normAutofit fontScale="90000"/>
          </a:bodyPr>
          <a:p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INFORMAÇÕES IMPORTANTES A SABER ANTES DE LANÇAR DFD?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  <a:sym typeface="+mn-ea"/>
              </a:rPr>
              <a:t>É </a:t>
            </a:r>
            <a:r>
              <a:rPr lang="pt-BR" altLang="en-US" sz="3110">
                <a:latin typeface="Calibri" panose="020F0502020204030204" charset="0"/>
                <a:cs typeface="Calibri" panose="020F0502020204030204" charset="0"/>
                <a:sym typeface="+mn-ea"/>
              </a:rPr>
              <a:t>UMA DEMANDA COMUM a </a:t>
            </a:r>
            <a:r>
              <a:rPr lang="pt-BR" altLang="en-US" sz="3100">
                <a:latin typeface="Calibri" panose="020F0502020204030204" charset="0"/>
                <a:cs typeface="Calibri" panose="020F0502020204030204" charset="0"/>
                <a:sym typeface="+mn-ea"/>
              </a:rPr>
              <a:t>outros setores?</a:t>
            </a:r>
            <a:br>
              <a:rPr lang="pt-BR" altLang="en-US" sz="3110">
                <a:latin typeface="Calibri" panose="020F0502020204030204" charset="0"/>
                <a:cs typeface="Calibri" panose="020F0502020204030204" charset="0"/>
                <a:sym typeface="+mn-ea"/>
              </a:rPr>
            </a:br>
            <a:br>
              <a:rPr lang="pt-BR" altLang="en-US" sz="3110">
                <a:latin typeface="Calibri" panose="020F0502020204030204" charset="0"/>
                <a:cs typeface="Calibri" panose="020F0502020204030204" charset="0"/>
                <a:sym typeface="+mn-ea"/>
              </a:rPr>
            </a:br>
            <a:r>
              <a:rPr lang="pt-BR" altLang="en-US" sz="3110">
                <a:latin typeface="Calibri" panose="020F0502020204030204" charset="0"/>
                <a:cs typeface="Calibri" panose="020F0502020204030204" charset="0"/>
                <a:sym typeface="+mn-ea"/>
              </a:rPr>
              <a:t>S</a:t>
            </a:r>
            <a:r>
              <a:rPr lang="pt-BR" altLang="en-US" sz="3110">
                <a:latin typeface="Calibri" panose="020F0502020204030204" charset="0"/>
                <a:cs typeface="Calibri" panose="020F0502020204030204" charset="0"/>
                <a:sym typeface="+mn-ea"/>
              </a:rPr>
              <a:t>e sim, importante verificar junto à PROPLADI ou setor responsável pelo tipo de demanda se tem previsão de aquisição daquele objeto para agregá-lo e formar uma só. vários processos do mesmo objeto em andamento caracteriza uma falha de plajemanento e sobrecarrega toda a cadeia de contratação. </a:t>
            </a:r>
            <a:endParaRPr lang="pt-BR" altLang="en-US" sz="3110"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Data da conclusão da contratação, como estabelecer?</a:t>
            </a: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br>
              <a:rPr lang="pt-BR" altLang="en-US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>
                <a:latin typeface="Calibri" panose="020F0502020204030204" charset="0"/>
                <a:cs typeface="Calibri" panose="020F0502020204030204" charset="0"/>
              </a:rPr>
              <a:t>A </a:t>
            </a:r>
            <a:r>
              <a:rPr lang="pt-BR" altLang="en-US" sz="3110">
                <a:latin typeface="Calibri" panose="020F0502020204030204" charset="0"/>
                <a:cs typeface="Calibri" panose="020F0502020204030204" charset="0"/>
              </a:rPr>
              <a:t>data de conclusão da contratação </a:t>
            </a:r>
            <a:r>
              <a:rPr lang="en-US" altLang="pt-BR" sz="3110">
                <a:latin typeface="Calibri" panose="020F0502020204030204" charset="0"/>
                <a:cs typeface="Calibri" panose="020F0502020204030204" charset="0"/>
              </a:rPr>
              <a:t>a previs</a:t>
            </a:r>
            <a:r>
              <a:rPr lang="en-US" altLang="en-US" sz="3110">
                <a:latin typeface="Calibri" panose="020F0502020204030204" charset="0"/>
                <a:cs typeface="Calibri" panose="020F0502020204030204" charset="0"/>
              </a:rPr>
              <a:t>ã</a:t>
            </a:r>
            <a:r>
              <a:rPr lang="en-US" altLang="pt-BR" sz="3110">
                <a:latin typeface="Calibri" panose="020F0502020204030204" charset="0"/>
                <a:cs typeface="Calibri" panose="020F0502020204030204" charset="0"/>
              </a:rPr>
              <a:t>o de data em que deve ser iniciada a presta</a:t>
            </a:r>
            <a:r>
              <a:rPr lang="en-US" altLang="en-US" sz="3110">
                <a:latin typeface="Calibri" panose="020F0502020204030204" charset="0"/>
                <a:cs typeface="Calibri" panose="020F0502020204030204" charset="0"/>
              </a:rPr>
              <a:t>ç</a:t>
            </a:r>
            <a:r>
              <a:rPr lang="en-US" altLang="en-US" sz="3110">
                <a:latin typeface="Calibri" panose="020F0502020204030204" charset="0"/>
                <a:cs typeface="Calibri" panose="020F0502020204030204" charset="0"/>
              </a:rPr>
              <a:t>ã</a:t>
            </a:r>
            <a:r>
              <a:rPr lang="en-US" altLang="pt-BR" sz="3110">
                <a:latin typeface="Calibri" panose="020F0502020204030204" charset="0"/>
                <a:cs typeface="Calibri" panose="020F0502020204030204" charset="0"/>
              </a:rPr>
              <a:t>o dos servi</a:t>
            </a:r>
            <a:r>
              <a:rPr lang="en-US" altLang="en-US" sz="3110">
                <a:latin typeface="Calibri" panose="020F0502020204030204" charset="0"/>
                <a:cs typeface="Calibri" panose="020F0502020204030204" charset="0"/>
              </a:rPr>
              <a:t>ç</a:t>
            </a:r>
            <a:r>
              <a:rPr lang="en-US" altLang="pt-BR" sz="3110">
                <a:latin typeface="Calibri" panose="020F0502020204030204" charset="0"/>
                <a:cs typeface="Calibri" panose="020F0502020204030204" charset="0"/>
              </a:rPr>
              <a:t>os ou recebimento dos produtos</a:t>
            </a:r>
            <a:r>
              <a:rPr lang="pt-BR" altLang="en-US" sz="3110">
                <a:latin typeface="Calibri" panose="020F0502020204030204" charset="0"/>
                <a:cs typeface="Calibri" panose="020F0502020204030204" charset="0"/>
              </a:rPr>
              <a:t>.</a:t>
            </a:r>
            <a:br>
              <a:rPr lang="pt-BR" altLang="en-US" sz="3110">
                <a:latin typeface="Calibri" panose="020F0502020204030204" charset="0"/>
                <a:cs typeface="Calibri" panose="020F0502020204030204" charset="0"/>
              </a:rPr>
            </a:br>
            <a:r>
              <a:rPr lang="pt-BR" altLang="en-US" sz="3110">
                <a:latin typeface="Calibri" panose="020F0502020204030204" charset="0"/>
                <a:cs typeface="Calibri" panose="020F0502020204030204" charset="0"/>
              </a:rPr>
              <a:t>então devemos entender que para que isso ocorra no prazo necessário o processo deverá chegar ao departamento de compras num tempo adequado, pois além dos prazos legais, ainda temos: </a:t>
            </a:r>
            <a:endParaRPr lang="pt-BR" altLang="en-US" sz="311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8C67E51-34D6-4E3D-8F41-CC63EA446EDD}" type="datetimeFigureOut">
              <a:rPr lang="en-US" dirty="0"/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0AF5A0-43BB-4336-8627-9123B9144D80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5985</Words>
  <Application>WPS Presentation</Application>
  <PresentationFormat>Widescreen</PresentationFormat>
  <Paragraphs>171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Open Sans</vt:lpstr>
      <vt:lpstr>Segoe Print</vt:lpstr>
      <vt:lpstr>Microsoft YaHei</vt:lpstr>
      <vt:lpstr>Arial Unicode MS</vt:lpstr>
      <vt:lpstr>Gear Drives</vt:lpstr>
      <vt:lpstr>DÚVIDAS PCA </vt:lpstr>
      <vt:lpstr>Rápida introdução</vt:lpstr>
      <vt:lpstr>Sou requisitante, qual o meu papel?</vt:lpstr>
      <vt:lpstr>  O que é  o DFD?  É o documento que fundamenta o plano de contratações anual, em que a área requisitante evidencia e detalha a necessidade de contratação.      Art. 2º IV, do Decreto 10.947/2022 </vt:lpstr>
      <vt:lpstr>QUEM DEVE PREENCHER DFD?  O DFD deve ser preenchido pela unidade requisitante, sendo o primeiro documento a ser CRIADO NA FASE DE PLANEJAMENTO DA CONTRATAÇÃO. ISSO DEVE ACONTECER NO ANO ANTERIOR À CONTRATAÇÃO.    </vt:lpstr>
      <vt:lpstr>       NÃO LANCEI O DFD NO PERÍODO CORRETO, O QUE FAZER?  CASO SURJA A NECESSIDADE DE FAZER UMA CONTRATAÇÃO ANTEIRORMENTE NÃO PREVISTA SERÁ NECESSÁRIO JUSTIFICAR O MOTIVO DO LANÇAMENTO FORA DO PRAZO. ESSA JUSTIFICITIVA DEVERÁ SER DESCRITA NO CAMPO “ACOMPANHAMENTO” DO DFD.  </vt:lpstr>
      <vt:lpstr>      INFORMAÇÕES IMPORTANTES A SABER ANTES DE LANÇAR DFD?  É IMPORTANTE LANÇAR OS ITENS EM CADA DFD PENSANDO NO PROCESSO DE CONTRATAÇÃO, OU SEJA, QUE AQUELES ITENS QUE FORMAM O DFD TAMBÉM SERÃO OS ITENS QUE FORMARÃO O MESMO PROCESSO DE LICITAÇÃO, DISPENSA, OU INEXIBILIDADE. APÓS O LANÇAMENTO DO DFD PELO DEMANDANTE, A UNIDADE DE COMPRAS AINDA CRIA UMA CONTRATAÇÃO REFERENTE AQUELE DFD, E SE ENTENDER NECESSÁRIO JUNTA A CONTRATAÇÕES SIMILARES, MAS ANTES SE COMUNICA COM OS SETORES PARA QUE FAÇAM UM ÚNICO PROCESSO.</vt:lpstr>
      <vt:lpstr>     INFORMAÇÕES IMPORTANTES A SABER ANTES DE LANÇAR DFD?  É UMA DEMANDA COMUM a outros setores?  Se sim, importante verificar junto à PROPLADI ou setor responsável pelo tipo de demanda se tem previsão de aquisição daquele objeto para agregá-lo e formar uma só. vários processos do mesmo objeto em andamento caracteriza uma falha de plajemanento e sobrecarrega toda a cadeia de contratação. </vt:lpstr>
      <vt:lpstr>        Data da conclusão da contratação, como estabelecer?  A data de conclusão da contratação a previsão de data em que deve ser iniciada a prestação dos serviços ou recebimento dos produtos. então devemos entender que para que isso ocorra no prazo necessário o processo deverá chegar ao departamento de compras num tempo adequado, pois além dos prazos legais, ainda temos: </vt:lpstr>
      <vt:lpstr>        Data da conclusão da contratação, como estabelecer?  Tempo necessário para análise do pregoeiro; devolução ao setor solicitante para ajustes; envio à contabilidade para análise de planilhas (em casos específicos); quando pregão com adoção de registro de preços (quase todas os pregões) lançamento no sistema; Quando concluído lançamento, prazo de 08 dias úteis na divulgação; envio à procuradoria para análise e emissão de parecer (30 dias) ao retornar da procuradoria, envio ao demandante para atender o parecer (ainda acontece em 100% dos casos).</vt:lpstr>
      <vt:lpstr>data da conclusão da contratação, como estabelecer?      Prazos de publicação da licitição conforme a lei: 08 (oito) dias úteis para aquisições; 10 (dez) dias úteis para contratação de serviços;</vt:lpstr>
      <vt:lpstr>       E ainda, o que pode aconceter após a publicação?   Pedidos de esclarecimentos que podem ou não ter que haver republicação do edital (+ dias para adequação+oito dias úteis da publicação); Impugnação, se não for procedente, sem prejuízos ao certame, se procedente, republicação. (+ dias para adequação+oito dias úteis da publicação)</vt:lpstr>
      <vt:lpstr>            Licitação publicada, o que mais pode acontecer e atrasar o prazo previsto para a conclusão?  Se muitos itens num mesmo pregão: a fase de lance pode durar dias; Prazo de recebimento de proposta, no minimo duas horas, mesmo a habilitação. Terminadas as fases de seleção do fornecedor, caso tenha interposição de recurso, mais 11 dias úteis. AVALIAR BEM O PRAZO DE CONCLUSÃO DA CONTRATAÇÃO E O TEMPO QUE O SETOR PODERÁ FINALIZAR A PARTE DO PLANEJAMENTO PARA O ENVIO DO PROCESSO PARA O DCL DIMINUI BASTANTE O RISCO DA CONTRATAÇÃO FINALIZAR ATRASADA; O VOLUME DE PROCESSOS NO SETOR DE LICITAÇÕES. * PARA ISSO É NECESSÁRIO CUMPRIR O CALENDÁRIO DO PCA. AS DATAS INFORMADAS NO CALENDÁRIO ENVOLVE TODA A MOVIMENTAÇÃO DO PROCESSO.  </vt:lpstr>
      <vt:lpstr>        E as prorrogações contratuais? devo criar DFD para elas?  Sim.  Entre as contratações citadas no decreto 10.10947/2022 como exceções ao lançamento, as prorrogações não são citadas. deve-se informar no campo acompanhamento que a contratação tem a inteção de prorrogação contratual.</vt:lpstr>
      <vt:lpstr>PRAZOS PARA LANÇAMENTO DAS DEMANDAS  </vt:lpstr>
      <vt:lpstr>          RISCOS DA CONTRATAÇÃO  NECESSIDADE DE INFORMAR OS RISCOS DA CONTRATAÇÃO: CONSEQUENCIAS; AÇÕES PREVENTIVAS E; AÇÕES DE CONTIGÊNCIA.  Obs: SERÁ NECESSÁRIO PREENCHER UM FORMULÁRIO DE CADA CONTRATAÇÃO E ENVIAR À UNIDADE DE COMPRAS ATRAVÉS DO E-MAIL: silvia.leticia@univasf.edu.br formulaário a ser enviado e prazo a ser informado pela unicomp.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Silvia Leticia De Franca Souza</cp:lastModifiedBy>
  <cp:revision>106</cp:revision>
  <dcterms:created xsi:type="dcterms:W3CDTF">2025-01-30T12:57:00Z</dcterms:created>
  <dcterms:modified xsi:type="dcterms:W3CDTF">2025-05-23T17:16:57Z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1C9E85FF15744B7286073E362E26E00D_13</vt:lpwstr>
  </property>
  <property fmtid="{D5CDD505-2E9C-101B-9397-08002B2CF9AE}" pid="3" name="KSOProductBuildVer">
    <vt:lpwstr>1046-12.2.0.21179</vt:lpwstr>
  </property>
</Properties>
</file>